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67" r:id="rId5"/>
    <p:sldId id="268" r:id="rId6"/>
    <p:sldId id="264" r:id="rId7"/>
    <p:sldId id="258" r:id="rId8"/>
    <p:sldId id="259" r:id="rId9"/>
    <p:sldId id="260" r:id="rId10"/>
    <p:sldId id="261" r:id="rId11"/>
    <p:sldId id="262" r:id="rId12"/>
    <p:sldId id="263"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smtClean="0"/>
              <a:t>Kliknite da biste uredili stil naslova matrice</a:t>
            </a:r>
            <a:endParaRPr lang="hr-H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smtClean="0"/>
              <a:t>Kliknite da biste uredili stil podnaslova matrice</a:t>
            </a:r>
            <a:endParaRPr lang="hr-HR"/>
          </a:p>
        </p:txBody>
      </p:sp>
      <p:sp>
        <p:nvSpPr>
          <p:cNvPr id="4" name="Rezervirano mjesto datuma 3"/>
          <p:cNvSpPr>
            <a:spLocks noGrp="1"/>
          </p:cNvSpPr>
          <p:nvPr>
            <p:ph type="dt" sz="half" idx="10"/>
          </p:nvPr>
        </p:nvSpPr>
        <p:spPr/>
        <p:txBody>
          <a:body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smtClean="0"/>
              <a:t>Kliknite da biste uredili stil naslova matrice</a:t>
            </a:r>
            <a:endParaRPr lang="hr-H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idx="1"/>
          </p:nvPr>
        </p:nvSpPr>
        <p:spPr/>
        <p:txBody>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10"/>
          </p:nvPr>
        </p:nvSpPr>
        <p:spPr/>
        <p:txBody>
          <a:body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smtClean="0"/>
              <a:t>Kliknite da biste uredili stilove teksta matrice</a:t>
            </a:r>
          </a:p>
        </p:txBody>
      </p:sp>
      <p:sp>
        <p:nvSpPr>
          <p:cNvPr id="4" name="Rezervirano mjesto datuma 3"/>
          <p:cNvSpPr>
            <a:spLocks noGrp="1"/>
          </p:cNvSpPr>
          <p:nvPr>
            <p:ph type="dt" sz="half" idx="10"/>
          </p:nvPr>
        </p:nvSpPr>
        <p:spPr/>
        <p:txBody>
          <a:body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datuma 4"/>
          <p:cNvSpPr>
            <a:spLocks noGrp="1"/>
          </p:cNvSpPr>
          <p:nvPr>
            <p:ph type="dt" sz="half" idx="10"/>
          </p:nvPr>
        </p:nvSpPr>
        <p:spPr/>
        <p:txBody>
          <a:bodyPr/>
          <a:lstStyle/>
          <a:p>
            <a:fld id="{A9794BCE-681B-4A51-853D-EFBD727E81E7}" type="datetimeFigureOut">
              <a:rPr lang="hr-HR" smtClean="0"/>
              <a:pPr/>
              <a:t>11.4.2020.</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smtClean="0"/>
              <a:t>Kliknite da biste uredili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7" name="Rezervirano mjesto datuma 6"/>
          <p:cNvSpPr>
            <a:spLocks noGrp="1"/>
          </p:cNvSpPr>
          <p:nvPr>
            <p:ph type="dt" sz="half" idx="10"/>
          </p:nvPr>
        </p:nvSpPr>
        <p:spPr/>
        <p:txBody>
          <a:bodyPr/>
          <a:lstStyle/>
          <a:p>
            <a:fld id="{A9794BCE-681B-4A51-853D-EFBD727E81E7}" type="datetimeFigureOut">
              <a:rPr lang="hr-HR" smtClean="0"/>
              <a:pPr/>
              <a:t>11.4.2020.</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smtClean="0"/>
              <a:t>Kliknite da biste uredili stil naslova matrice</a:t>
            </a:r>
            <a:endParaRPr lang="hr-HR"/>
          </a:p>
        </p:txBody>
      </p:sp>
      <p:sp>
        <p:nvSpPr>
          <p:cNvPr id="3" name="Rezervirano mjesto datuma 2"/>
          <p:cNvSpPr>
            <a:spLocks noGrp="1"/>
          </p:cNvSpPr>
          <p:nvPr>
            <p:ph type="dt" sz="half" idx="10"/>
          </p:nvPr>
        </p:nvSpPr>
        <p:spPr/>
        <p:txBody>
          <a:bodyPr/>
          <a:lstStyle/>
          <a:p>
            <a:fld id="{A9794BCE-681B-4A51-853D-EFBD727E81E7}" type="datetimeFigureOut">
              <a:rPr lang="hr-HR" smtClean="0"/>
              <a:pPr/>
              <a:t>11.4.2020.</a:t>
            </a:fld>
            <a:endParaRPr lang="hr-HR"/>
          </a:p>
        </p:txBody>
      </p:sp>
      <p:sp>
        <p:nvSpPr>
          <p:cNvPr id="4" name="Rezervirano mjesto podnožja 3"/>
          <p:cNvSpPr>
            <a:spLocks noGrp="1"/>
          </p:cNvSpPr>
          <p:nvPr>
            <p:ph type="ftr" sz="quarter" idx="11"/>
          </p:nvPr>
        </p:nvSpPr>
        <p:spPr/>
        <p:txBody>
          <a:bodyPr/>
          <a:lstStyle/>
          <a:p>
            <a:endParaRPr lang="hr-HR"/>
          </a:p>
        </p:txBody>
      </p:sp>
      <p:sp>
        <p:nvSpPr>
          <p:cNvPr id="5" name="Rezervirano mjesto broja slajda 4"/>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A9794BCE-681B-4A51-853D-EFBD727E81E7}" type="datetimeFigureOut">
              <a:rPr lang="hr-HR" smtClean="0"/>
              <a:pPr/>
              <a:t>11.4.2020.</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smtClean="0"/>
              <a:t>Kliknite da biste uredili stil naslova matrice</a:t>
            </a:r>
            <a:endParaRPr lang="hr-H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A9794BCE-681B-4A51-853D-EFBD727E81E7}" type="datetimeFigureOut">
              <a:rPr lang="hr-HR" smtClean="0"/>
              <a:pPr/>
              <a:t>11.4.2020.</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smtClean="0"/>
              <a:t>Kliknite da biste uredili stil naslova matrice</a:t>
            </a:r>
            <a:endParaRPr lang="hr-H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smtClean="0"/>
              <a:t>Kliknite da biste uredili stilove teksta matrice</a:t>
            </a:r>
          </a:p>
        </p:txBody>
      </p:sp>
      <p:sp>
        <p:nvSpPr>
          <p:cNvPr id="5" name="Rezervirano mjesto datuma 4"/>
          <p:cNvSpPr>
            <a:spLocks noGrp="1"/>
          </p:cNvSpPr>
          <p:nvPr>
            <p:ph type="dt" sz="half" idx="10"/>
          </p:nvPr>
        </p:nvSpPr>
        <p:spPr/>
        <p:txBody>
          <a:bodyPr/>
          <a:lstStyle/>
          <a:p>
            <a:fld id="{A9794BCE-681B-4A51-853D-EFBD727E81E7}" type="datetimeFigureOut">
              <a:rPr lang="hr-HR" smtClean="0"/>
              <a:pPr/>
              <a:t>11.4.2020.</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AA9CD86C-EBDD-4075-95F6-13469F5AB375}" type="slidenum">
              <a:rPr lang="hr-HR" smtClean="0"/>
              <a:pPr/>
              <a:t>‹#›</a:t>
            </a:fld>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smtClean="0"/>
              <a:t>Kliknite da biste uredili stil naslova matrice</a:t>
            </a:r>
            <a:endParaRPr lang="hr-H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smtClean="0"/>
              <a:t>Kliknite da biste uredili stilove teksta matrice</a:t>
            </a:r>
          </a:p>
          <a:p>
            <a:pPr lvl="1"/>
            <a:r>
              <a:rPr lang="hr-HR" smtClean="0"/>
              <a:t>Druga razina</a:t>
            </a:r>
          </a:p>
          <a:p>
            <a:pPr lvl="2"/>
            <a:r>
              <a:rPr lang="hr-HR" smtClean="0"/>
              <a:t>Treća razina</a:t>
            </a:r>
          </a:p>
          <a:p>
            <a:pPr lvl="3"/>
            <a:r>
              <a:rPr lang="hr-HR" smtClean="0"/>
              <a:t>Četvrta razina</a:t>
            </a:r>
          </a:p>
          <a:p>
            <a:pPr lvl="4"/>
            <a:r>
              <a:rPr lang="hr-HR" smtClean="0"/>
              <a:t>Peta razina</a:t>
            </a:r>
            <a:endParaRPr lang="hr-H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94BCE-681B-4A51-853D-EFBD727E81E7}" type="datetimeFigureOut">
              <a:rPr lang="hr-HR" smtClean="0"/>
              <a:pPr/>
              <a:t>11.4.2020.</a:t>
            </a:fld>
            <a:endParaRPr lang="hr-HR"/>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CD86C-EBDD-4075-95F6-13469F5AB375}" type="slidenum">
              <a:rPr lang="hr-HR" smtClean="0"/>
              <a:pPr/>
              <a:t>‹#›</a:t>
            </a:fld>
            <a:endParaRPr lang="hr-H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3"/>
          <p:cNvSpPr>
            <a:spLocks noGrp="1"/>
          </p:cNvSpPr>
          <p:nvPr>
            <p:ph type="ctrTitle"/>
          </p:nvPr>
        </p:nvSpPr>
        <p:spPr>
          <a:xfrm>
            <a:off x="685800" y="1412777"/>
            <a:ext cx="7772400" cy="2187674"/>
          </a:xfrm>
        </p:spPr>
        <p:txBody>
          <a:bodyPr>
            <a:normAutofit/>
          </a:bodyPr>
          <a:lstStyle/>
          <a:p>
            <a:r>
              <a:rPr lang="hr-HR" sz="6600" b="1" smtClean="0"/>
              <a:t>Vodič </a:t>
            </a:r>
            <a:r>
              <a:rPr lang="hr-HR" sz="6600" b="1" dirty="0" smtClean="0"/>
              <a:t>kroz Zagreb</a:t>
            </a:r>
            <a:endParaRPr lang="hr-HR" sz="6600" b="1" dirty="0"/>
          </a:p>
        </p:txBody>
      </p:sp>
      <p:sp>
        <p:nvSpPr>
          <p:cNvPr id="5" name="Podnaslov 4"/>
          <p:cNvSpPr>
            <a:spLocks noGrp="1"/>
          </p:cNvSpPr>
          <p:nvPr>
            <p:ph type="subTitle" idx="1"/>
          </p:nvPr>
        </p:nvSpPr>
        <p:spPr/>
        <p:txBody>
          <a:bodyPr/>
          <a:lstStyle/>
          <a:p>
            <a:r>
              <a:rPr lang="hr-HR" dirty="0" smtClean="0">
                <a:solidFill>
                  <a:schemeClr val="tx1"/>
                </a:solidFill>
              </a:rPr>
              <a:t>Ana </a:t>
            </a:r>
            <a:r>
              <a:rPr lang="hr-HR" dirty="0" err="1" smtClean="0">
                <a:solidFill>
                  <a:schemeClr val="tx1"/>
                </a:solidFill>
              </a:rPr>
              <a:t>Lu</a:t>
            </a:r>
            <a:r>
              <a:rPr lang="hr-HR" dirty="0" smtClean="0">
                <a:solidFill>
                  <a:schemeClr val="tx1"/>
                </a:solidFill>
              </a:rPr>
              <a:t> Kuzmić</a:t>
            </a:r>
          </a:p>
          <a:p>
            <a:r>
              <a:rPr lang="hr-HR" dirty="0" smtClean="0">
                <a:solidFill>
                  <a:schemeClr val="tx1"/>
                </a:solidFill>
              </a:rPr>
              <a:t>6c</a:t>
            </a:r>
            <a:endParaRPr lang="hr-H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260648"/>
            <a:ext cx="4355976" cy="4752677"/>
          </a:xfrm>
        </p:spPr>
        <p:txBody>
          <a:bodyPr>
            <a:normAutofit fontScale="85000" lnSpcReduction="20000"/>
          </a:bodyPr>
          <a:lstStyle/>
          <a:p>
            <a:r>
              <a:rPr lang="hr-HR" b="1" dirty="0"/>
              <a:t>Satiričko kazalište </a:t>
            </a:r>
            <a:r>
              <a:rPr lang="hr-HR" b="1" dirty="0" err="1"/>
              <a:t>Kerempuh</a:t>
            </a:r>
            <a:r>
              <a:rPr lang="hr-HR" dirty="0"/>
              <a:t> </a:t>
            </a:r>
            <a:r>
              <a:rPr lang="hr-HR" dirty="0" smtClean="0"/>
              <a:t>u Zagrebu</a:t>
            </a:r>
            <a:r>
              <a:rPr lang="hr-HR" dirty="0"/>
              <a:t>  osnovano je 1964. godine pod imenom "Jazavac", od 1994. godine kazalište nosi ime, </a:t>
            </a:r>
            <a:r>
              <a:rPr lang="hr-HR" dirty="0" err="1"/>
              <a:t>tj</a:t>
            </a:r>
            <a:r>
              <a:rPr lang="hr-HR" dirty="0"/>
              <a:t>. prezime </a:t>
            </a:r>
            <a:r>
              <a:rPr lang="hr-HR" dirty="0" err="1" smtClean="0"/>
              <a:t>Petrice</a:t>
            </a:r>
            <a:r>
              <a:rPr lang="hr-HR" dirty="0" smtClean="0"/>
              <a:t> </a:t>
            </a:r>
            <a:r>
              <a:rPr lang="hr-HR" dirty="0" err="1" smtClean="0"/>
              <a:t>Kerempuha</a:t>
            </a:r>
            <a:r>
              <a:rPr lang="hr-HR" dirty="0"/>
              <a:t>. Smješteno je u ulici Fadila Hadžića, velikog satiričara i komediografa u čiju se čast u </a:t>
            </a:r>
            <a:r>
              <a:rPr lang="hr-HR" dirty="0" err="1"/>
              <a:t>Kerempuhu</a:t>
            </a:r>
            <a:r>
              <a:rPr lang="hr-HR" dirty="0"/>
              <a:t> održavaju i Dani satire Fadila Hadžića.</a:t>
            </a:r>
          </a:p>
          <a:p>
            <a:endParaRPr lang="hr-HR" dirty="0"/>
          </a:p>
        </p:txBody>
      </p:sp>
      <p:sp>
        <p:nvSpPr>
          <p:cNvPr id="5" name="Rezervirano mjesto teksta 4"/>
          <p:cNvSpPr>
            <a:spLocks noGrp="1"/>
          </p:cNvSpPr>
          <p:nvPr>
            <p:ph type="body" sz="quarter" idx="4294967295"/>
          </p:nvPr>
        </p:nvSpPr>
        <p:spPr>
          <a:xfrm>
            <a:off x="5102225" y="260350"/>
            <a:ext cx="4041775" cy="4752975"/>
          </a:xfrm>
        </p:spPr>
        <p:txBody>
          <a:bodyPr>
            <a:normAutofit fontScale="92500" lnSpcReduction="10000"/>
          </a:bodyPr>
          <a:lstStyle/>
          <a:p>
            <a:r>
              <a:rPr lang="hr-HR" b="1" dirty="0"/>
              <a:t>Zagrebačko gradsko kazalište Komedija </a:t>
            </a:r>
            <a:r>
              <a:rPr lang="hr-HR" dirty="0"/>
              <a:t>osnovano je 1950. godine i osnovna mu je djelatnost izvođenje glazbenih i dramskih predstava. </a:t>
            </a:r>
            <a:r>
              <a:rPr lang="hr-HR" dirty="0" smtClean="0"/>
              <a:t>Nasljednik je Zagrebačkog </a:t>
            </a:r>
            <a:r>
              <a:rPr lang="hr-HR" dirty="0"/>
              <a:t>dramskog kazališta. Smješten je na Kaptolu  9.</a:t>
            </a:r>
          </a:p>
          <a:p>
            <a:endParaRPr lang="hr-HR" dirty="0"/>
          </a:p>
        </p:txBody>
      </p:sp>
      <p:pic>
        <p:nvPicPr>
          <p:cNvPr id="9" name="Rezervirano mjesto sadržaja 8" descr="kerempuh.jpg"/>
          <p:cNvPicPr>
            <a:picLocks noGrp="1" noChangeAspect="1"/>
          </p:cNvPicPr>
          <p:nvPr>
            <p:ph sz="half" idx="4294967295"/>
          </p:nvPr>
        </p:nvPicPr>
        <p:blipFill>
          <a:blip r:embed="rId2" cstate="print"/>
          <a:stretch>
            <a:fillRect/>
          </a:stretch>
        </p:blipFill>
        <p:spPr>
          <a:xfrm>
            <a:off x="611560" y="4581128"/>
            <a:ext cx="3728986" cy="2088232"/>
          </a:xfrm>
        </p:spPr>
      </p:pic>
      <p:pic>
        <p:nvPicPr>
          <p:cNvPr id="10" name="Rezervirano mjesto sadržaja 9" descr="komed.jpg"/>
          <p:cNvPicPr>
            <a:picLocks noGrp="1" noChangeAspect="1"/>
          </p:cNvPicPr>
          <p:nvPr>
            <p:ph sz="quarter" idx="4294967295"/>
          </p:nvPr>
        </p:nvPicPr>
        <p:blipFill>
          <a:blip r:embed="rId3" cstate="print"/>
          <a:stretch>
            <a:fillRect/>
          </a:stretch>
        </p:blipFill>
        <p:spPr>
          <a:xfrm>
            <a:off x="5652120" y="4797152"/>
            <a:ext cx="3024336" cy="184785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0"/>
            <a:ext cx="4040188" cy="6165304"/>
          </a:xfrm>
        </p:spPr>
        <p:txBody>
          <a:bodyPr>
            <a:normAutofit fontScale="85000" lnSpcReduction="20000"/>
          </a:bodyPr>
          <a:lstStyle/>
          <a:p>
            <a:r>
              <a:rPr lang="hr-HR" b="1" dirty="0"/>
              <a:t>Zagrebačko kazalište lutaka </a:t>
            </a:r>
            <a:r>
              <a:rPr lang="hr-HR" dirty="0"/>
              <a:t>utemeljeno je 1948. godine. Osnivač kazališta je Grad Zagreb. Osnutkom Zagrebačkog kazališta lutaka snažno se je pridonijelo razvoju i promociji </a:t>
            </a:r>
            <a:r>
              <a:rPr lang="hr-HR" dirty="0" err="1"/>
              <a:t>lutkarstva</a:t>
            </a:r>
            <a:r>
              <a:rPr lang="hr-HR" dirty="0"/>
              <a:t> na području Hrvatske, ali i šire </a:t>
            </a:r>
            <a:r>
              <a:rPr lang="hr-HR" dirty="0" smtClean="0"/>
              <a:t>područje. </a:t>
            </a:r>
            <a:r>
              <a:rPr lang="hr-HR" dirty="0"/>
              <a:t>Zagrebačko kazalište lutaka važna je i nezaobilazna kazališna ustanova na polju </a:t>
            </a:r>
            <a:r>
              <a:rPr lang="hr-HR" dirty="0" err="1"/>
              <a:t>lutkarstva</a:t>
            </a:r>
            <a:r>
              <a:rPr lang="hr-HR" dirty="0"/>
              <a:t>. Smješten </a:t>
            </a:r>
            <a:endParaRPr lang="hr-HR" dirty="0" smtClean="0"/>
          </a:p>
          <a:p>
            <a:pPr>
              <a:buNone/>
            </a:pPr>
            <a:r>
              <a:rPr lang="hr-HR" dirty="0" smtClean="0"/>
              <a:t>     je na </a:t>
            </a:r>
            <a:r>
              <a:rPr lang="hr-HR" dirty="0"/>
              <a:t>Trgu kralja </a:t>
            </a:r>
            <a:endParaRPr lang="hr-HR" dirty="0" smtClean="0"/>
          </a:p>
          <a:p>
            <a:pPr>
              <a:buNone/>
            </a:pPr>
            <a:r>
              <a:rPr lang="hr-HR" dirty="0" smtClean="0"/>
              <a:t>     Tomislava </a:t>
            </a:r>
            <a:r>
              <a:rPr lang="hr-HR" dirty="0"/>
              <a:t>19.</a:t>
            </a:r>
          </a:p>
          <a:p>
            <a:endParaRPr lang="hr-HR" dirty="0"/>
          </a:p>
        </p:txBody>
      </p:sp>
      <p:sp>
        <p:nvSpPr>
          <p:cNvPr id="5" name="Rezervirano mjesto teksta 4"/>
          <p:cNvSpPr>
            <a:spLocks noGrp="1"/>
          </p:cNvSpPr>
          <p:nvPr>
            <p:ph type="body" sz="quarter" idx="4294967295"/>
          </p:nvPr>
        </p:nvSpPr>
        <p:spPr>
          <a:xfrm>
            <a:off x="5102225" y="333375"/>
            <a:ext cx="4041775" cy="4464050"/>
          </a:xfrm>
        </p:spPr>
        <p:txBody>
          <a:bodyPr>
            <a:normAutofit fontScale="85000" lnSpcReduction="20000"/>
          </a:bodyPr>
          <a:lstStyle/>
          <a:p>
            <a:r>
              <a:rPr lang="hr-HR" b="1" dirty="0"/>
              <a:t>Zagrebačko kazalište mladih</a:t>
            </a:r>
            <a:r>
              <a:rPr lang="hr-HR" dirty="0"/>
              <a:t> je umjetnički teatar za djecu i mladež, ali i gledatelje ostalih dobnih skupina. Dobio je nekoliko uglednih međunarodnih priznanja i nagrada na najpoznatijim </a:t>
            </a:r>
            <a:r>
              <a:rPr lang="hr-HR" dirty="0" smtClean="0"/>
              <a:t>festivalima</a:t>
            </a:r>
            <a:r>
              <a:rPr lang="hr-HR" dirty="0"/>
              <a:t> i kazališnim </a:t>
            </a:r>
            <a:r>
              <a:rPr lang="hr-HR" dirty="0" smtClean="0"/>
              <a:t>događanjima u Europi</a:t>
            </a:r>
            <a:r>
              <a:rPr lang="hr-HR" dirty="0"/>
              <a:t>  i </a:t>
            </a:r>
            <a:r>
              <a:rPr lang="hr-HR" dirty="0" smtClean="0"/>
              <a:t>svijetu. Nalazi </a:t>
            </a:r>
            <a:r>
              <a:rPr lang="hr-HR" dirty="0"/>
              <a:t>se u Teslinoj ulici 7.</a:t>
            </a:r>
          </a:p>
          <a:p>
            <a:endParaRPr lang="hr-HR" dirty="0"/>
          </a:p>
        </p:txBody>
      </p:sp>
      <p:pic>
        <p:nvPicPr>
          <p:cNvPr id="7" name="Rezervirano mjesto sadržaja 6" descr="zkl.jpg"/>
          <p:cNvPicPr>
            <a:picLocks noGrp="1" noChangeAspect="1"/>
          </p:cNvPicPr>
          <p:nvPr>
            <p:ph sz="half" idx="4294967295"/>
          </p:nvPr>
        </p:nvPicPr>
        <p:blipFill>
          <a:blip r:embed="rId2" cstate="print"/>
          <a:stretch>
            <a:fillRect/>
          </a:stretch>
        </p:blipFill>
        <p:spPr>
          <a:xfrm>
            <a:off x="3275856" y="4797152"/>
            <a:ext cx="1847850" cy="1916832"/>
          </a:xfrm>
        </p:spPr>
      </p:pic>
      <p:pic>
        <p:nvPicPr>
          <p:cNvPr id="8" name="Rezervirano mjesto sadržaja 7" descr="zkm.jpg"/>
          <p:cNvPicPr>
            <a:picLocks noGrp="1" noChangeAspect="1"/>
          </p:cNvPicPr>
          <p:nvPr>
            <p:ph sz="quarter" idx="4294967295"/>
          </p:nvPr>
        </p:nvPicPr>
        <p:blipFill>
          <a:blip r:embed="rId3" cstate="print"/>
          <a:stretch>
            <a:fillRect/>
          </a:stretch>
        </p:blipFill>
        <p:spPr>
          <a:xfrm>
            <a:off x="5580112" y="4725144"/>
            <a:ext cx="3255451" cy="18002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slov 7"/>
          <p:cNvSpPr>
            <a:spLocks noGrp="1"/>
          </p:cNvSpPr>
          <p:nvPr>
            <p:ph type="title"/>
          </p:nvPr>
        </p:nvSpPr>
        <p:spPr>
          <a:xfrm>
            <a:off x="457200" y="0"/>
            <a:ext cx="8229600" cy="1052736"/>
          </a:xfrm>
        </p:spPr>
        <p:txBody>
          <a:bodyPr/>
          <a:lstStyle/>
          <a:p>
            <a:r>
              <a:rPr lang="hr-HR" b="1" dirty="0" smtClean="0"/>
              <a:t>Znamenitosti u Zagrebu</a:t>
            </a:r>
            <a:endParaRPr lang="hr-HR" b="1" dirty="0"/>
          </a:p>
        </p:txBody>
      </p:sp>
      <p:sp>
        <p:nvSpPr>
          <p:cNvPr id="6" name="Rezervirano mjesto sadržaja 5"/>
          <p:cNvSpPr>
            <a:spLocks noGrp="1"/>
          </p:cNvSpPr>
          <p:nvPr>
            <p:ph sz="half" idx="1"/>
          </p:nvPr>
        </p:nvSpPr>
        <p:spPr>
          <a:xfrm>
            <a:off x="179512" y="1052736"/>
            <a:ext cx="5328592" cy="5544616"/>
          </a:xfrm>
        </p:spPr>
        <p:txBody>
          <a:bodyPr>
            <a:normAutofit fontScale="85000" lnSpcReduction="20000"/>
          </a:bodyPr>
          <a:lstStyle/>
          <a:p>
            <a:r>
              <a:rPr lang="hr-HR" b="1" dirty="0" smtClean="0"/>
              <a:t>Park Zrinjevac</a:t>
            </a:r>
            <a:r>
              <a:rPr lang="hr-HR" dirty="0" smtClean="0"/>
              <a:t>, odnosno Trg Nikole Šubića Zrinskog, zagrebački je trg i perivoj s alejom platana, dio je </a:t>
            </a:r>
            <a:r>
              <a:rPr lang="hr-HR" dirty="0" err="1" smtClean="0"/>
              <a:t>tzv</a:t>
            </a:r>
            <a:r>
              <a:rPr lang="hr-HR" dirty="0" smtClean="0"/>
              <a:t>. </a:t>
            </a:r>
            <a:r>
              <a:rPr lang="hr-HR" i="1" dirty="0" smtClean="0"/>
              <a:t>Zelene</a:t>
            </a:r>
            <a:r>
              <a:rPr lang="hr-HR" dirty="0" smtClean="0"/>
              <a:t> </a:t>
            </a:r>
            <a:r>
              <a:rPr lang="hr-HR" i="1" dirty="0" smtClean="0"/>
              <a:t> potkove</a:t>
            </a:r>
            <a:r>
              <a:rPr lang="hr-HR" dirty="0" smtClean="0"/>
              <a:t>, koju čine sedam zagrebačkih donjogradskih trgova. Prostire se na površini od 12 540 m</a:t>
            </a:r>
            <a:r>
              <a:rPr lang="hr-HR" baseline="30000" dirty="0" smtClean="0"/>
              <a:t>2</a:t>
            </a:r>
            <a:r>
              <a:rPr lang="hr-HR" dirty="0" smtClean="0"/>
              <a:t>. Na sjevernom dijelu stoji meteorološki stup postavljen 1884. godine kao dar vojnog liječnika </a:t>
            </a:r>
            <a:r>
              <a:rPr lang="hr-HR" dirty="0" err="1" smtClean="0"/>
              <a:t>dr</a:t>
            </a:r>
            <a:r>
              <a:rPr lang="hr-HR" dirty="0" smtClean="0"/>
              <a:t>. Adolfa </a:t>
            </a:r>
            <a:r>
              <a:rPr lang="hr-HR" dirty="0" err="1" smtClean="0"/>
              <a:t>Holzera</a:t>
            </a:r>
            <a:r>
              <a:rPr lang="hr-HR" dirty="0" smtClean="0"/>
              <a:t>. Na južnom dijelu Zrinjevca smještena su poprsja hrvatskih značajnih ličnosti: Julija Klovića, Andrije Medulića, Krste Frankopana, Nikole Jurišića, Ivana Kukuljevića </a:t>
            </a:r>
            <a:r>
              <a:rPr lang="hr-HR" dirty="0" err="1" smtClean="0"/>
              <a:t>Sakcinskog</a:t>
            </a:r>
            <a:r>
              <a:rPr lang="hr-HR" dirty="0" smtClean="0"/>
              <a:t> i Ivana Mažuranića. U sredini parka, nalazi se glazbeni paviljon, postavljen 1891. godine.</a:t>
            </a:r>
          </a:p>
          <a:p>
            <a:endParaRPr lang="hr-HR" dirty="0"/>
          </a:p>
        </p:txBody>
      </p:sp>
      <p:pic>
        <p:nvPicPr>
          <p:cNvPr id="7" name="Rezervirano mjesto sadržaja 6" descr="zrinjevac.jpg"/>
          <p:cNvPicPr>
            <a:picLocks noGrp="1" noChangeAspect="1"/>
          </p:cNvPicPr>
          <p:nvPr>
            <p:ph sz="half" idx="2"/>
          </p:nvPr>
        </p:nvPicPr>
        <p:blipFill>
          <a:blip r:embed="rId2" cstate="print"/>
          <a:stretch>
            <a:fillRect/>
          </a:stretch>
        </p:blipFill>
        <p:spPr>
          <a:xfrm>
            <a:off x="5652120" y="1628800"/>
            <a:ext cx="3028950" cy="1514475"/>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zervirano mjesto sadržaja 7"/>
          <p:cNvSpPr>
            <a:spLocks noGrp="1"/>
          </p:cNvSpPr>
          <p:nvPr>
            <p:ph sz="half" idx="4294967295"/>
          </p:nvPr>
        </p:nvSpPr>
        <p:spPr>
          <a:xfrm>
            <a:off x="0" y="333374"/>
            <a:ext cx="5940152" cy="6524625"/>
          </a:xfrm>
        </p:spPr>
        <p:txBody>
          <a:bodyPr>
            <a:normAutofit fontScale="77500" lnSpcReduction="20000"/>
          </a:bodyPr>
          <a:lstStyle/>
          <a:p>
            <a:r>
              <a:rPr lang="hr-HR" b="1" dirty="0" smtClean="0"/>
              <a:t>Kamenita vrata</a:t>
            </a:r>
            <a:r>
              <a:rPr lang="hr-HR" dirty="0" smtClean="0"/>
              <a:t> jedan su od najbolje očuvanih spomenika starog Zagreba. Riječ je o zgradi oblikovanoj poput pravokutne kule s kolnim prolazom. Dio su obrambenog sustava zagrebačkog </a:t>
            </a:r>
            <a:r>
              <a:rPr lang="hr-HR" dirty="0" err="1" smtClean="0"/>
              <a:t>Gradeca</a:t>
            </a:r>
            <a:r>
              <a:rPr lang="hr-HR" dirty="0" smtClean="0"/>
              <a:t> i jedina su od vrata koja postoje još i danas. Sagrađena su u 13. stoljeću a svoj današnji oblik dobila su 1760. godine. U prolazu vrata smještena je kapela sa slikom Majke Božje od Kamenitih vrata, zaštitnice grada, prema slici koja je neokrnjena preživjela veliki požar 1731. godine. Kamenita vrata, jedan od simbola grada, spašena su od rušenja. Kamenita vrata ovjekovječena su u Šenoinu romanu Zlatarovo zlato (1871.), o zagrebačkom zlataru </a:t>
            </a:r>
            <a:r>
              <a:rPr lang="hr-HR" dirty="0" err="1" smtClean="0"/>
              <a:t>Krupiću</a:t>
            </a:r>
            <a:r>
              <a:rPr lang="hr-HR" dirty="0" smtClean="0"/>
              <a:t> i njegovoj kćeri koji su živjeli u Kamenitoj ulici. Kamenita vrata su zaštićeno kulturno dobro Republike Hrvatske. </a:t>
            </a:r>
          </a:p>
          <a:p>
            <a:endParaRPr lang="hr-HR" dirty="0"/>
          </a:p>
        </p:txBody>
      </p:sp>
      <p:pic>
        <p:nvPicPr>
          <p:cNvPr id="10" name="Rezervirano mjesto sadržaja 9" descr="kamenita vrata.jpg"/>
          <p:cNvPicPr>
            <a:picLocks noGrp="1" noChangeAspect="1"/>
          </p:cNvPicPr>
          <p:nvPr>
            <p:ph sz="half" idx="4294967295"/>
          </p:nvPr>
        </p:nvPicPr>
        <p:blipFill>
          <a:blip r:embed="rId2" cstate="print"/>
          <a:stretch>
            <a:fillRect/>
          </a:stretch>
        </p:blipFill>
        <p:spPr>
          <a:xfrm>
            <a:off x="6012160" y="4869160"/>
            <a:ext cx="2857500" cy="16002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333375"/>
            <a:ext cx="4572000" cy="4751388"/>
          </a:xfrm>
        </p:spPr>
        <p:txBody>
          <a:bodyPr>
            <a:normAutofit fontScale="77500" lnSpcReduction="20000"/>
          </a:bodyPr>
          <a:lstStyle/>
          <a:p>
            <a:r>
              <a:rPr lang="hr-HR" b="1" dirty="0" smtClean="0"/>
              <a:t>Krvavi most </a:t>
            </a:r>
            <a:r>
              <a:rPr lang="hr-HR" b="0" dirty="0" smtClean="0"/>
              <a:t>mjesto velikih sukoba između Kaptola i </a:t>
            </a:r>
            <a:r>
              <a:rPr lang="hr-HR" b="0" dirty="0" err="1" smtClean="0"/>
              <a:t>Gradeca</a:t>
            </a:r>
            <a:r>
              <a:rPr lang="hr-HR" b="0" dirty="0" smtClean="0"/>
              <a:t>. Prije nego što su se Kaptol i Gradec ujedinili 1850. u danas nam poznati grad, između njih nije vladalo prijateljstvo. Naprotiv, jedna od najkraćih zagrebačkih ulica u centru grada nosi pomalo jeziv naziv koji opisuje odnos Kaptola i </a:t>
            </a:r>
            <a:r>
              <a:rPr lang="hr-HR" b="0" dirty="0" err="1" smtClean="0"/>
              <a:t>Gradeca</a:t>
            </a:r>
            <a:r>
              <a:rPr lang="hr-HR" b="0" dirty="0" smtClean="0"/>
              <a:t> – Ulica Krvavi most. Danas na ovome mjestu, koje spaja </a:t>
            </a:r>
            <a:r>
              <a:rPr lang="hr-HR" b="0" dirty="0" err="1" smtClean="0"/>
              <a:t>Tkalčićevu</a:t>
            </a:r>
            <a:r>
              <a:rPr lang="hr-HR" b="0" dirty="0" smtClean="0"/>
              <a:t> i Radićevu ulicu, nema ni traga mostu.</a:t>
            </a:r>
            <a:endParaRPr lang="hr-HR" dirty="0" smtClean="0"/>
          </a:p>
          <a:p>
            <a:endParaRPr lang="hr-HR" dirty="0"/>
          </a:p>
        </p:txBody>
      </p:sp>
      <p:sp>
        <p:nvSpPr>
          <p:cNvPr id="5" name="Rezervirano mjesto teksta 4"/>
          <p:cNvSpPr>
            <a:spLocks noGrp="1"/>
          </p:cNvSpPr>
          <p:nvPr>
            <p:ph type="body" sz="quarter" idx="4294967295"/>
          </p:nvPr>
        </p:nvSpPr>
        <p:spPr>
          <a:xfrm>
            <a:off x="4932041" y="260350"/>
            <a:ext cx="4211960" cy="4537075"/>
          </a:xfrm>
        </p:spPr>
        <p:txBody>
          <a:bodyPr>
            <a:normAutofit fontScale="77500" lnSpcReduction="20000"/>
          </a:bodyPr>
          <a:lstStyle/>
          <a:p>
            <a:r>
              <a:rPr lang="hr-HR" b="1" dirty="0" err="1" smtClean="0"/>
              <a:t>Tkalčićeva</a:t>
            </a:r>
            <a:r>
              <a:rPr lang="hr-HR" b="1" dirty="0" smtClean="0"/>
              <a:t> ulica </a:t>
            </a:r>
            <a:r>
              <a:rPr lang="hr-HR" dirty="0" smtClean="0"/>
              <a:t>je poznata turistička i najposjećenija ulica u kojoj se okupljaju baš sve generacije. “Živa” je ujutro, danju i noću, kao da nikada ne spava. Brojni kafići, butici i restorani ljudima su jednostavno neodoljivi i svaki joj se put iznova divimo. </a:t>
            </a:r>
            <a:r>
              <a:rPr lang="hr-HR" dirty="0" err="1" smtClean="0"/>
              <a:t>Šetajući</a:t>
            </a:r>
            <a:r>
              <a:rPr lang="hr-HR" dirty="0" smtClean="0"/>
              <a:t> </a:t>
            </a:r>
            <a:r>
              <a:rPr lang="hr-HR" dirty="0" err="1" smtClean="0"/>
              <a:t>Tkalčom</a:t>
            </a:r>
            <a:r>
              <a:rPr lang="hr-HR" dirty="0" smtClean="0"/>
              <a:t>, uživamo u duhu prošlih vremena, kojeg su nam ostavili stari Zagrepčani. </a:t>
            </a:r>
          </a:p>
          <a:p>
            <a:endParaRPr lang="hr-HR" dirty="0"/>
          </a:p>
        </p:txBody>
      </p:sp>
      <p:pic>
        <p:nvPicPr>
          <p:cNvPr id="7" name="Rezervirano mjesto sadržaja 6" descr="krvavi most.jpg"/>
          <p:cNvPicPr>
            <a:picLocks noGrp="1" noChangeAspect="1"/>
          </p:cNvPicPr>
          <p:nvPr>
            <p:ph sz="half" idx="4294967295"/>
          </p:nvPr>
        </p:nvPicPr>
        <p:blipFill>
          <a:blip r:embed="rId2" cstate="print"/>
          <a:stretch>
            <a:fillRect/>
          </a:stretch>
        </p:blipFill>
        <p:spPr>
          <a:xfrm>
            <a:off x="1403648" y="4725144"/>
            <a:ext cx="2835792" cy="1887091"/>
          </a:xfrm>
        </p:spPr>
      </p:pic>
      <p:pic>
        <p:nvPicPr>
          <p:cNvPr id="8" name="Rezervirano mjesto sadržaja 7" descr="tkalča.jpg"/>
          <p:cNvPicPr>
            <a:picLocks noGrp="1" noChangeAspect="1"/>
          </p:cNvPicPr>
          <p:nvPr>
            <p:ph sz="quarter" idx="4294967295"/>
          </p:nvPr>
        </p:nvPicPr>
        <p:blipFill>
          <a:blip r:embed="rId3" cstate="print"/>
          <a:stretch>
            <a:fillRect/>
          </a:stretch>
        </p:blipFill>
        <p:spPr>
          <a:xfrm>
            <a:off x="5652120" y="4653136"/>
            <a:ext cx="3038767" cy="2040632"/>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333375"/>
            <a:ext cx="4283968" cy="4824413"/>
          </a:xfrm>
        </p:spPr>
        <p:txBody>
          <a:bodyPr>
            <a:normAutofit fontScale="85000" lnSpcReduction="20000"/>
          </a:bodyPr>
          <a:lstStyle/>
          <a:p>
            <a:r>
              <a:rPr lang="hr-HR" b="1" dirty="0" smtClean="0"/>
              <a:t>Nacionalna i sveučilišna knjižnica u Zagrebu </a:t>
            </a:r>
            <a:r>
              <a:rPr lang="hr-HR" b="0" dirty="0" smtClean="0"/>
              <a:t>središnja je knjižnica Republike Hrvatske i Sveučilišta u Zagrebu. Kao stožerna ustanova hrvatske kulture, znanosti i obrazovanja javna je ustanova od nacionalnog značenja čiji je vlasnik i osnivač Republika Hrvatska. Danas je i sjedište predsjedanja Vijećem Europske Unije.</a:t>
            </a:r>
          </a:p>
          <a:p>
            <a:endParaRPr lang="hr-HR" dirty="0"/>
          </a:p>
        </p:txBody>
      </p:sp>
      <p:sp>
        <p:nvSpPr>
          <p:cNvPr id="5" name="Rezervirano mjesto teksta 4"/>
          <p:cNvSpPr>
            <a:spLocks noGrp="1"/>
          </p:cNvSpPr>
          <p:nvPr>
            <p:ph type="body" sz="quarter" idx="4294967295"/>
          </p:nvPr>
        </p:nvSpPr>
        <p:spPr>
          <a:xfrm>
            <a:off x="5102225" y="260350"/>
            <a:ext cx="4041775" cy="4392786"/>
          </a:xfrm>
        </p:spPr>
        <p:txBody>
          <a:bodyPr>
            <a:normAutofit fontScale="92500"/>
          </a:bodyPr>
          <a:lstStyle/>
          <a:p>
            <a:r>
              <a:rPr lang="hr-HR" b="1" dirty="0" smtClean="0"/>
              <a:t>Park međunarodnog priznanja RH </a:t>
            </a:r>
            <a:r>
              <a:rPr lang="hr-HR" dirty="0" smtClean="0"/>
              <a:t>nalazi se u srcu Zagreba, ploča koja slavi događaj međunarodnog priznanja Republike Hrvatske. Smještena je u Ulici Augusta Cesarca 4.</a:t>
            </a:r>
          </a:p>
          <a:p>
            <a:endParaRPr lang="hr-HR" dirty="0"/>
          </a:p>
        </p:txBody>
      </p:sp>
      <p:pic>
        <p:nvPicPr>
          <p:cNvPr id="7" name="Rezervirano mjesto sadržaja 6" descr="knjižnica.jpg"/>
          <p:cNvPicPr>
            <a:picLocks noGrp="1" noChangeAspect="1"/>
          </p:cNvPicPr>
          <p:nvPr>
            <p:ph sz="half" idx="4294967295"/>
          </p:nvPr>
        </p:nvPicPr>
        <p:blipFill>
          <a:blip r:embed="rId2" cstate="print"/>
          <a:stretch>
            <a:fillRect/>
          </a:stretch>
        </p:blipFill>
        <p:spPr>
          <a:xfrm>
            <a:off x="755576" y="5085184"/>
            <a:ext cx="3152775" cy="1447800"/>
          </a:xfrm>
        </p:spPr>
      </p:pic>
      <p:pic>
        <p:nvPicPr>
          <p:cNvPr id="8" name="Rezervirano mjesto sadržaja 7" descr="park europe.jpg"/>
          <p:cNvPicPr>
            <a:picLocks noGrp="1" noChangeAspect="1"/>
          </p:cNvPicPr>
          <p:nvPr>
            <p:ph sz="quarter" idx="4294967295"/>
          </p:nvPr>
        </p:nvPicPr>
        <p:blipFill>
          <a:blip r:embed="rId3" cstate="print"/>
          <a:stretch>
            <a:fillRect/>
          </a:stretch>
        </p:blipFill>
        <p:spPr>
          <a:xfrm>
            <a:off x="7092280" y="4005064"/>
            <a:ext cx="1762125" cy="2600325"/>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sadržaja 3"/>
          <p:cNvSpPr>
            <a:spLocks noGrp="1"/>
          </p:cNvSpPr>
          <p:nvPr>
            <p:ph sz="half" idx="4294967295"/>
          </p:nvPr>
        </p:nvSpPr>
        <p:spPr>
          <a:xfrm>
            <a:off x="0" y="1340768"/>
            <a:ext cx="4040188" cy="4785395"/>
          </a:xfrm>
        </p:spPr>
        <p:txBody>
          <a:bodyPr/>
          <a:lstStyle/>
          <a:p>
            <a:r>
              <a:rPr lang="hr-HR" b="1" dirty="0" smtClean="0"/>
              <a:t>Hoteli</a:t>
            </a:r>
            <a:r>
              <a:rPr lang="hr-HR" dirty="0" smtClean="0"/>
              <a:t> – mjesta na kojima se može konzumirati različita jela, pića i prenoćiti. </a:t>
            </a:r>
            <a:endParaRPr lang="hr-HR" dirty="0"/>
          </a:p>
        </p:txBody>
      </p:sp>
      <p:sp>
        <p:nvSpPr>
          <p:cNvPr id="5" name="Rezervirano mjesto teksta 4"/>
          <p:cNvSpPr>
            <a:spLocks noGrp="1"/>
          </p:cNvSpPr>
          <p:nvPr>
            <p:ph type="body" sz="quarter" idx="4294967295"/>
          </p:nvPr>
        </p:nvSpPr>
        <p:spPr>
          <a:xfrm>
            <a:off x="4499993" y="333375"/>
            <a:ext cx="4644008" cy="4824413"/>
          </a:xfrm>
        </p:spPr>
        <p:txBody>
          <a:bodyPr>
            <a:normAutofit fontScale="85000" lnSpcReduction="10000"/>
          </a:bodyPr>
          <a:lstStyle/>
          <a:p>
            <a:r>
              <a:rPr lang="hr-HR" b="1" dirty="0" smtClean="0"/>
              <a:t>Hotel Dubrovnik </a:t>
            </a:r>
            <a:r>
              <a:rPr lang="hr-HR" dirty="0" smtClean="0"/>
              <a:t>je hotel u Zagrebu na uglu Trga bana Jelačića i ulice Ljudevita Gaja. Sagrađen je 1929. godine. U njegovom se sklopu nalaze dvije restauracije, slastičarnica, kavana, aperitiv bar, ljetna terasa i </a:t>
            </a:r>
            <a:r>
              <a:rPr lang="hr-HR" dirty="0" err="1" smtClean="0"/>
              <a:t>Ragusa</a:t>
            </a:r>
            <a:r>
              <a:rPr lang="hr-HR" dirty="0" smtClean="0"/>
              <a:t> </a:t>
            </a:r>
            <a:r>
              <a:rPr lang="hr-HR" dirty="0" err="1" smtClean="0"/>
              <a:t>Club</a:t>
            </a:r>
            <a:r>
              <a:rPr lang="hr-HR" dirty="0" smtClean="0"/>
              <a:t> &amp; </a:t>
            </a:r>
            <a:r>
              <a:rPr lang="hr-HR" dirty="0" err="1" smtClean="0"/>
              <a:t>Casino</a:t>
            </a:r>
            <a:r>
              <a:rPr lang="hr-HR" dirty="0" smtClean="0"/>
              <a:t> Hotel s 4 zvjezdice. Smješten je u Gajevoj ulici 1.</a:t>
            </a:r>
          </a:p>
          <a:p>
            <a:endParaRPr lang="hr-HR" dirty="0"/>
          </a:p>
        </p:txBody>
      </p:sp>
      <p:pic>
        <p:nvPicPr>
          <p:cNvPr id="9" name="Rezervirano mjesto sadržaja 8" descr="dubrovnik.jpg"/>
          <p:cNvPicPr>
            <a:picLocks noGrp="1" noChangeAspect="1"/>
          </p:cNvPicPr>
          <p:nvPr>
            <p:ph sz="quarter" idx="4294967295"/>
          </p:nvPr>
        </p:nvPicPr>
        <p:blipFill>
          <a:blip r:embed="rId2" cstate="print"/>
          <a:stretch>
            <a:fillRect/>
          </a:stretch>
        </p:blipFill>
        <p:spPr>
          <a:xfrm>
            <a:off x="5292080" y="4509120"/>
            <a:ext cx="3052210" cy="2031107"/>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333374"/>
            <a:ext cx="4040188" cy="4823818"/>
          </a:xfrm>
        </p:spPr>
        <p:txBody>
          <a:bodyPr>
            <a:normAutofit fontScale="85000" lnSpcReduction="20000"/>
          </a:bodyPr>
          <a:lstStyle/>
          <a:p>
            <a:r>
              <a:rPr lang="hr-HR" b="1" dirty="0" smtClean="0"/>
              <a:t>Hotel Esplanade </a:t>
            </a:r>
            <a:r>
              <a:rPr lang="hr-HR" dirty="0" smtClean="0"/>
              <a:t>Zagreb smješten je u centru Zagreba, neposredno uz Glavni željeznički kolodvor. Hotel duge tradicije, vrhunskog dizajna, glamura, stila. Elegantan prostor suvremenog ozračja. Hotel ima 5 zvjezdica. Smješten je u Ulica Antuna Mihanovića 1.</a:t>
            </a:r>
          </a:p>
          <a:p>
            <a:endParaRPr lang="hr-HR" dirty="0"/>
          </a:p>
        </p:txBody>
      </p:sp>
      <p:sp>
        <p:nvSpPr>
          <p:cNvPr id="5" name="Rezervirano mjesto teksta 4"/>
          <p:cNvSpPr>
            <a:spLocks noGrp="1"/>
          </p:cNvSpPr>
          <p:nvPr>
            <p:ph type="body" sz="quarter" idx="4294967295"/>
          </p:nvPr>
        </p:nvSpPr>
        <p:spPr>
          <a:xfrm>
            <a:off x="5102225" y="260350"/>
            <a:ext cx="4041775" cy="4392786"/>
          </a:xfrm>
        </p:spPr>
        <p:txBody>
          <a:bodyPr>
            <a:normAutofit fontScale="85000" lnSpcReduction="10000"/>
          </a:bodyPr>
          <a:lstStyle/>
          <a:p>
            <a:r>
              <a:rPr lang="hr-HR" b="1" dirty="0" err="1" smtClean="0"/>
              <a:t>Palace</a:t>
            </a:r>
            <a:r>
              <a:rPr lang="hr-HR" b="1" dirty="0" smtClean="0"/>
              <a:t> Hotel</a:t>
            </a:r>
            <a:r>
              <a:rPr lang="hr-HR" dirty="0" smtClean="0"/>
              <a:t/>
            </a:r>
            <a:br>
              <a:rPr lang="hr-HR" dirty="0" smtClean="0"/>
            </a:br>
            <a:r>
              <a:rPr lang="hr-HR" dirty="0" smtClean="0"/>
              <a:t>Zagreb smješten u secesijskoj palači iz 1891. godine, s hotelijerskom tradicijom za sve one koji žele osjetiti duh Zagreba kakav je nekad bio. Hotel s 4 zvjezdice. Smješten je u Strossmayerova 10.</a:t>
            </a:r>
            <a:br>
              <a:rPr lang="hr-HR" dirty="0" smtClean="0"/>
            </a:br>
            <a:endParaRPr lang="hr-HR" dirty="0" smtClean="0"/>
          </a:p>
          <a:p>
            <a:endParaRPr lang="hr-HR" dirty="0"/>
          </a:p>
        </p:txBody>
      </p:sp>
      <p:pic>
        <p:nvPicPr>
          <p:cNvPr id="7" name="Rezervirano mjesto sadržaja 6" descr="esplanada.jpg"/>
          <p:cNvPicPr>
            <a:picLocks noGrp="1" noChangeAspect="1"/>
          </p:cNvPicPr>
          <p:nvPr>
            <p:ph sz="half" idx="4294967295"/>
          </p:nvPr>
        </p:nvPicPr>
        <p:blipFill>
          <a:blip r:embed="rId2" cstate="print"/>
          <a:stretch>
            <a:fillRect/>
          </a:stretch>
        </p:blipFill>
        <p:spPr>
          <a:xfrm>
            <a:off x="827584" y="4725144"/>
            <a:ext cx="2944001" cy="1959099"/>
          </a:xfrm>
        </p:spPr>
      </p:pic>
      <p:pic>
        <p:nvPicPr>
          <p:cNvPr id="8" name="Rezervirano mjesto sadržaja 7" descr="palace.jpg"/>
          <p:cNvPicPr>
            <a:picLocks noGrp="1" noChangeAspect="1"/>
          </p:cNvPicPr>
          <p:nvPr>
            <p:ph sz="quarter" idx="4294967295"/>
          </p:nvPr>
        </p:nvPicPr>
        <p:blipFill>
          <a:blip r:embed="rId3" cstate="print"/>
          <a:stretch>
            <a:fillRect/>
          </a:stretch>
        </p:blipFill>
        <p:spPr>
          <a:xfrm>
            <a:off x="5580112" y="4221088"/>
            <a:ext cx="3139916" cy="2351906"/>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260350"/>
            <a:ext cx="4040188" cy="4176713"/>
          </a:xfrm>
        </p:spPr>
        <p:txBody>
          <a:bodyPr>
            <a:normAutofit fontScale="92500" lnSpcReduction="10000"/>
          </a:bodyPr>
          <a:lstStyle/>
          <a:p>
            <a:r>
              <a:rPr lang="hr-HR" b="1" dirty="0" smtClean="0"/>
              <a:t>Hotel </a:t>
            </a:r>
            <a:r>
              <a:rPr lang="hr-HR" b="1" dirty="0" err="1" smtClean="0"/>
              <a:t>Sheraton</a:t>
            </a:r>
            <a:r>
              <a:rPr lang="hr-HR" b="1" dirty="0" smtClean="0"/>
              <a:t> </a:t>
            </a:r>
            <a:r>
              <a:rPr lang="hr-HR" dirty="0" smtClean="0"/>
              <a:t>Zagreb  smješten u samom središtu grada Zagreba. Hotel je u neposrednoj  blizini glavnih znamenitosti. Hotel s 5 zvjezdica. Smješten je u Ulici kneza Borne 2.</a:t>
            </a:r>
          </a:p>
          <a:p>
            <a:endParaRPr lang="hr-HR" dirty="0"/>
          </a:p>
        </p:txBody>
      </p:sp>
      <p:sp>
        <p:nvSpPr>
          <p:cNvPr id="5" name="Rezervirano mjesto teksta 4"/>
          <p:cNvSpPr>
            <a:spLocks noGrp="1"/>
          </p:cNvSpPr>
          <p:nvPr>
            <p:ph type="body" sz="quarter" idx="4294967295"/>
          </p:nvPr>
        </p:nvSpPr>
        <p:spPr>
          <a:xfrm>
            <a:off x="4860033" y="260350"/>
            <a:ext cx="4283968" cy="4032250"/>
          </a:xfrm>
        </p:spPr>
        <p:txBody>
          <a:bodyPr>
            <a:normAutofit fontScale="85000" lnSpcReduction="10000"/>
          </a:bodyPr>
          <a:lstStyle/>
          <a:p>
            <a:r>
              <a:rPr lang="hr-HR" b="1" dirty="0" smtClean="0"/>
              <a:t>Hotel </a:t>
            </a:r>
            <a:r>
              <a:rPr lang="hr-HR" b="1" dirty="0" err="1" smtClean="0"/>
              <a:t>International</a:t>
            </a:r>
            <a:r>
              <a:rPr lang="hr-HR" dirty="0" smtClean="0"/>
              <a:t>, smješten u samom centru poslovne zone grada, vrhunski je</a:t>
            </a:r>
            <a:br>
              <a:rPr lang="hr-HR" dirty="0" smtClean="0"/>
            </a:br>
            <a:r>
              <a:rPr lang="hr-HR" dirty="0" smtClean="0"/>
              <a:t>izbor za smještaj poslovnih gostiju kao i onih koji turistički posjećuju Zagreb. Hotel s 4 zvjezdice. Smješten je u </a:t>
            </a:r>
            <a:r>
              <a:rPr lang="hr-HR" dirty="0" err="1" smtClean="0"/>
              <a:t>Miramarskoj</a:t>
            </a:r>
            <a:r>
              <a:rPr lang="hr-HR" dirty="0" smtClean="0"/>
              <a:t> cesti 24.</a:t>
            </a:r>
          </a:p>
          <a:p>
            <a:endParaRPr lang="hr-HR" dirty="0"/>
          </a:p>
        </p:txBody>
      </p:sp>
      <p:pic>
        <p:nvPicPr>
          <p:cNvPr id="7" name="Rezervirano mjesto sadržaja 6" descr="sheraton.jpg"/>
          <p:cNvPicPr>
            <a:picLocks noGrp="1" noChangeAspect="1"/>
          </p:cNvPicPr>
          <p:nvPr>
            <p:ph sz="half" idx="4294967295"/>
          </p:nvPr>
        </p:nvPicPr>
        <p:blipFill>
          <a:blip r:embed="rId2" cstate="print"/>
          <a:stretch>
            <a:fillRect/>
          </a:stretch>
        </p:blipFill>
        <p:spPr>
          <a:xfrm>
            <a:off x="611560" y="4149080"/>
            <a:ext cx="3167676" cy="2342381"/>
          </a:xfrm>
        </p:spPr>
      </p:pic>
      <p:pic>
        <p:nvPicPr>
          <p:cNvPr id="8" name="Rezervirano mjesto sadržaja 7" descr="International-Business-Hotel-2.jpg"/>
          <p:cNvPicPr>
            <a:picLocks noGrp="1" noChangeAspect="1"/>
          </p:cNvPicPr>
          <p:nvPr>
            <p:ph sz="quarter" idx="4294967295"/>
          </p:nvPr>
        </p:nvPicPr>
        <p:blipFill>
          <a:blip r:embed="rId3" cstate="print"/>
          <a:stretch>
            <a:fillRect/>
          </a:stretch>
        </p:blipFill>
        <p:spPr>
          <a:xfrm>
            <a:off x="4860032" y="4077072"/>
            <a:ext cx="4041775" cy="244827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b="1" dirty="0" smtClean="0"/>
              <a:t>Restorani dobre hrane </a:t>
            </a:r>
            <a:r>
              <a:rPr lang="hr-HR" dirty="0" smtClean="0"/>
              <a:t>– kulinarska umijeća u pripremi hrane</a:t>
            </a:r>
            <a:endParaRPr lang="hr-HR" b="1" dirty="0"/>
          </a:p>
        </p:txBody>
      </p:sp>
      <p:sp>
        <p:nvSpPr>
          <p:cNvPr id="3" name="Rezervirano mjesto teksta 2"/>
          <p:cNvSpPr>
            <a:spLocks noGrp="1"/>
          </p:cNvSpPr>
          <p:nvPr>
            <p:ph type="body" idx="1"/>
          </p:nvPr>
        </p:nvSpPr>
        <p:spPr>
          <a:xfrm>
            <a:off x="457200" y="1052736"/>
            <a:ext cx="4040188" cy="3600400"/>
          </a:xfrm>
        </p:spPr>
        <p:txBody>
          <a:bodyPr/>
          <a:lstStyle/>
          <a:p>
            <a:r>
              <a:rPr lang="hr-HR" dirty="0" smtClean="0"/>
              <a:t>Restoran Pod zidom </a:t>
            </a:r>
            <a:r>
              <a:rPr lang="hr-HR" b="0" dirty="0" smtClean="0"/>
              <a:t>koristi domaće namirnice lokalnih proizvođača u skladu s najmodernijim svjetskim trendovima. Smješten je u Ulici Pod zidom 5.</a:t>
            </a:r>
          </a:p>
          <a:p>
            <a:endParaRPr lang="hr-HR" dirty="0"/>
          </a:p>
        </p:txBody>
      </p:sp>
      <p:pic>
        <p:nvPicPr>
          <p:cNvPr id="7" name="Rezervirano mjesto sadržaja 6" descr="pod zidom.jpg"/>
          <p:cNvPicPr>
            <a:picLocks noGrp="1" noChangeAspect="1"/>
          </p:cNvPicPr>
          <p:nvPr>
            <p:ph sz="half" idx="2"/>
          </p:nvPr>
        </p:nvPicPr>
        <p:blipFill>
          <a:blip r:embed="rId2" cstate="print"/>
          <a:stretch>
            <a:fillRect/>
          </a:stretch>
        </p:blipFill>
        <p:spPr>
          <a:xfrm>
            <a:off x="611560" y="4221088"/>
            <a:ext cx="3632077" cy="2151881"/>
          </a:xfrm>
        </p:spPr>
      </p:pic>
      <p:sp>
        <p:nvSpPr>
          <p:cNvPr id="5" name="Rezervirano mjesto teksta 4"/>
          <p:cNvSpPr>
            <a:spLocks noGrp="1"/>
          </p:cNvSpPr>
          <p:nvPr>
            <p:ph type="body" sz="quarter" idx="3"/>
          </p:nvPr>
        </p:nvSpPr>
        <p:spPr>
          <a:xfrm>
            <a:off x="4645025" y="1535112"/>
            <a:ext cx="4041775" cy="3766096"/>
          </a:xfrm>
        </p:spPr>
        <p:txBody>
          <a:bodyPr>
            <a:normAutofit/>
          </a:bodyPr>
          <a:lstStyle/>
          <a:p>
            <a:r>
              <a:rPr lang="hr-HR" dirty="0" smtClean="0"/>
              <a:t>Restoran </a:t>
            </a:r>
            <a:r>
              <a:rPr lang="hr-HR" dirty="0" err="1" smtClean="0"/>
              <a:t>Kvatrić</a:t>
            </a:r>
            <a:r>
              <a:rPr lang="hr-HR" dirty="0" smtClean="0"/>
              <a:t>  </a:t>
            </a:r>
            <a:r>
              <a:rPr lang="hr-HR" b="0" dirty="0" smtClean="0"/>
              <a:t>koji priprema domaća zagorska jela. Uz poštivanje tradicije mogu se probati i neka tradicionalna jela pripremljena na novi način. Restoran ima i dostavu. Smješten je Maksimirska cesta 9. </a:t>
            </a:r>
          </a:p>
          <a:p>
            <a:endParaRPr lang="hr-HR" dirty="0"/>
          </a:p>
        </p:txBody>
      </p:sp>
      <p:pic>
        <p:nvPicPr>
          <p:cNvPr id="8" name="Rezervirano mjesto sadržaja 7" descr="kvatrić.jpg"/>
          <p:cNvPicPr>
            <a:picLocks noGrp="1" noChangeAspect="1"/>
          </p:cNvPicPr>
          <p:nvPr>
            <p:ph sz="quarter" idx="4"/>
          </p:nvPr>
        </p:nvPicPr>
        <p:blipFill>
          <a:blip r:embed="rId3" cstate="print"/>
          <a:stretch>
            <a:fillRect/>
          </a:stretch>
        </p:blipFill>
        <p:spPr>
          <a:xfrm>
            <a:off x="5076056" y="4509120"/>
            <a:ext cx="3588398" cy="2016224"/>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zervirano mjesto sadržaja 5"/>
          <p:cNvSpPr>
            <a:spLocks noGrp="1"/>
          </p:cNvSpPr>
          <p:nvPr>
            <p:ph sz="half" idx="4294967295"/>
          </p:nvPr>
        </p:nvSpPr>
        <p:spPr>
          <a:xfrm>
            <a:off x="0" y="908720"/>
            <a:ext cx="4040188" cy="5217443"/>
          </a:xfrm>
        </p:spPr>
        <p:txBody>
          <a:bodyPr/>
          <a:lstStyle/>
          <a:p>
            <a:r>
              <a:rPr lang="hr-HR" b="1" dirty="0" smtClean="0"/>
              <a:t>Crkve u Zagrebu</a:t>
            </a:r>
          </a:p>
          <a:p>
            <a:r>
              <a:rPr lang="hr-HR" dirty="0" smtClean="0"/>
              <a:t>22. ožujka, 2020. godine potres u Zagrebu oštetio je mnoge crkve u samom središtu Zagreba.</a:t>
            </a:r>
          </a:p>
          <a:p>
            <a:endParaRPr lang="hr-HR" dirty="0"/>
          </a:p>
        </p:txBody>
      </p:sp>
      <p:sp>
        <p:nvSpPr>
          <p:cNvPr id="7" name="Rezervirano mjesto teksta 6"/>
          <p:cNvSpPr>
            <a:spLocks noGrp="1"/>
          </p:cNvSpPr>
          <p:nvPr>
            <p:ph type="body" sz="quarter" idx="4294967295"/>
          </p:nvPr>
        </p:nvSpPr>
        <p:spPr>
          <a:xfrm>
            <a:off x="4139952" y="188639"/>
            <a:ext cx="5004049" cy="5040561"/>
          </a:xfrm>
        </p:spPr>
        <p:txBody>
          <a:bodyPr>
            <a:normAutofit fontScale="77500" lnSpcReduction="20000"/>
          </a:bodyPr>
          <a:lstStyle/>
          <a:p>
            <a:r>
              <a:rPr lang="hr-HR" dirty="0" smtClean="0"/>
              <a:t>Zagrebačka katedrala ili Katedrala Uznesenja Blažene Djevice Marije i svetih Stjepana i Ladislava, najveća je hrvatska sakralna građevina i jedan od najvrjednijih spomenika hrvatske kulturne baštine. Prva je i najznačajnija gotička građevina Hrvatske. Naziva se katedralom naših velikana Alojzija Stepinca, Franje </a:t>
            </a:r>
            <a:r>
              <a:rPr lang="hr-HR" dirty="0" err="1" smtClean="0"/>
              <a:t>Šepera</a:t>
            </a:r>
            <a:r>
              <a:rPr lang="hr-HR" dirty="0" smtClean="0"/>
              <a:t>, </a:t>
            </a:r>
            <a:r>
              <a:rPr lang="hr-HR" dirty="0" err="1" smtClean="0"/>
              <a:t>Franje</a:t>
            </a:r>
            <a:r>
              <a:rPr lang="hr-HR" dirty="0" smtClean="0"/>
              <a:t> Kuharića  te Zrinskih i Frankopana koji su sahranjeni u njoj. Katedrala je ujedno „majka svih crkava u zagrebačkoj nadbiskupiji“.</a:t>
            </a:r>
          </a:p>
          <a:p>
            <a:endParaRPr lang="hr-HR" dirty="0" smtClean="0"/>
          </a:p>
          <a:p>
            <a:endParaRPr lang="hr-HR" dirty="0"/>
          </a:p>
        </p:txBody>
      </p:sp>
      <p:pic>
        <p:nvPicPr>
          <p:cNvPr id="9" name="Rezervirano mjesto sadržaja 8" descr="katedrala.jpg"/>
          <p:cNvPicPr>
            <a:picLocks noGrp="1" noChangeAspect="1"/>
          </p:cNvPicPr>
          <p:nvPr>
            <p:ph sz="quarter" idx="4294967295"/>
          </p:nvPr>
        </p:nvPicPr>
        <p:blipFill>
          <a:blip r:embed="rId2" cstate="print"/>
          <a:stretch>
            <a:fillRect/>
          </a:stretch>
        </p:blipFill>
        <p:spPr>
          <a:xfrm>
            <a:off x="5580112" y="4869160"/>
            <a:ext cx="2619375" cy="1743075"/>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333374"/>
            <a:ext cx="4040188" cy="4679801"/>
          </a:xfrm>
        </p:spPr>
        <p:txBody>
          <a:bodyPr>
            <a:normAutofit fontScale="85000" lnSpcReduction="10000"/>
          </a:bodyPr>
          <a:lstStyle/>
          <a:p>
            <a:r>
              <a:rPr lang="hr-HR" b="1" dirty="0" smtClean="0"/>
              <a:t>Riblji restoran Korčula</a:t>
            </a:r>
            <a:r>
              <a:rPr lang="hr-HR" dirty="0" smtClean="0"/>
              <a:t>, nalazi se u strogom centru Zagreba, tradicionalno uređen, s detaljima Dalmacije i otoka Korčule. Jela se pripremaju na tradicionalni dalmatinski način, uz kvalitetna vina raznih hrvatskih vinogorja. Smješten je u Ulici Nikole Tesle 17. </a:t>
            </a:r>
          </a:p>
          <a:p>
            <a:endParaRPr lang="hr-HR" dirty="0"/>
          </a:p>
        </p:txBody>
      </p:sp>
      <p:sp>
        <p:nvSpPr>
          <p:cNvPr id="5" name="Rezervirano mjesto teksta 4"/>
          <p:cNvSpPr>
            <a:spLocks noGrp="1"/>
          </p:cNvSpPr>
          <p:nvPr>
            <p:ph type="body" sz="quarter" idx="4294967295"/>
          </p:nvPr>
        </p:nvSpPr>
        <p:spPr>
          <a:xfrm>
            <a:off x="4788024" y="260350"/>
            <a:ext cx="4355977" cy="4752826"/>
          </a:xfrm>
        </p:spPr>
        <p:txBody>
          <a:bodyPr>
            <a:normAutofit fontScale="85000" lnSpcReduction="20000"/>
          </a:bodyPr>
          <a:lstStyle/>
          <a:p>
            <a:r>
              <a:rPr lang="hr-HR" b="1" dirty="0" smtClean="0"/>
              <a:t>Batak </a:t>
            </a:r>
            <a:r>
              <a:rPr lang="hr-HR" b="1" dirty="0" err="1" smtClean="0"/>
              <a:t>grill</a:t>
            </a:r>
            <a:r>
              <a:rPr lang="hr-HR" b="1" dirty="0" smtClean="0"/>
              <a:t> restoran </a:t>
            </a:r>
            <a:r>
              <a:rPr lang="hr-HR" dirty="0" smtClean="0"/>
              <a:t>otvoren je 2011. godine, a ubrzo je prvi odabir svih ljubitelja roštilja. Batak nudi vrhunska jela s roštilja. </a:t>
            </a:r>
            <a:r>
              <a:rPr lang="hr-HR" dirty="0" err="1" smtClean="0"/>
              <a:t>Grill</a:t>
            </a:r>
            <a:r>
              <a:rPr lang="hr-HR" dirty="0" smtClean="0"/>
              <a:t> specijaliteti se pripremaju na otvorenoj vatri, na drvenom ugljenu što im osigurava izuzetan okus, miris i sočnost. Izvrsna hrana i ugodna domaća atmosfera. Smješten je na Trgu Petra Preradovića 6.</a:t>
            </a:r>
          </a:p>
          <a:p>
            <a:endParaRPr lang="hr-HR" dirty="0"/>
          </a:p>
        </p:txBody>
      </p:sp>
      <p:pic>
        <p:nvPicPr>
          <p:cNvPr id="7" name="Rezervirano mjesto sadržaja 6" descr="korčula.jpg"/>
          <p:cNvPicPr>
            <a:picLocks noGrp="1" noChangeAspect="1"/>
          </p:cNvPicPr>
          <p:nvPr>
            <p:ph sz="half" idx="4294967295"/>
          </p:nvPr>
        </p:nvPicPr>
        <p:blipFill>
          <a:blip r:embed="rId2" cstate="print"/>
          <a:stretch>
            <a:fillRect/>
          </a:stretch>
        </p:blipFill>
        <p:spPr>
          <a:xfrm>
            <a:off x="539552" y="4797152"/>
            <a:ext cx="3096344" cy="1847850"/>
          </a:xfrm>
        </p:spPr>
      </p:pic>
      <p:pic>
        <p:nvPicPr>
          <p:cNvPr id="8" name="Rezervirano mjesto sadržaja 7" descr="batak.jpg"/>
          <p:cNvPicPr>
            <a:picLocks noGrp="1" noChangeAspect="1"/>
          </p:cNvPicPr>
          <p:nvPr>
            <p:ph sz="quarter" idx="4294967295"/>
          </p:nvPr>
        </p:nvPicPr>
        <p:blipFill>
          <a:blip r:embed="rId3" cstate="print"/>
          <a:stretch>
            <a:fillRect/>
          </a:stretch>
        </p:blipFill>
        <p:spPr>
          <a:xfrm>
            <a:off x="5436096" y="4941168"/>
            <a:ext cx="3096344" cy="1767327"/>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260350"/>
            <a:ext cx="4283968" cy="4824834"/>
          </a:xfrm>
        </p:spPr>
        <p:txBody>
          <a:bodyPr>
            <a:normAutofit fontScale="85000" lnSpcReduction="20000"/>
          </a:bodyPr>
          <a:lstStyle/>
          <a:p>
            <a:r>
              <a:rPr lang="hr-HR" b="1" dirty="0" smtClean="0"/>
              <a:t>Restoran Stari Fijaker </a:t>
            </a:r>
            <a:r>
              <a:rPr lang="hr-HR" dirty="0" smtClean="0"/>
              <a:t>jedan od najpoznatijih i najkvalitetnijih restorana u Zagrebu. Nalazi se u samom centru grada Zagreba. Ulica u kojoj je živio i umro najveći zagrebački romanopisac i pripovjedač August Šenoa  "Stari Fijaker" je obnovljen 1994. godine u povodu 900. obljetnice grada Zagreba. Smješten je u </a:t>
            </a:r>
            <a:r>
              <a:rPr lang="hr-HR" dirty="0" err="1" smtClean="0"/>
              <a:t>Mesničkoj</a:t>
            </a:r>
            <a:r>
              <a:rPr lang="hr-HR" dirty="0" smtClean="0"/>
              <a:t> ulici 6.</a:t>
            </a:r>
          </a:p>
          <a:p>
            <a:endParaRPr lang="hr-HR" dirty="0"/>
          </a:p>
        </p:txBody>
      </p:sp>
      <p:sp>
        <p:nvSpPr>
          <p:cNvPr id="5" name="Rezervirano mjesto teksta 4"/>
          <p:cNvSpPr>
            <a:spLocks noGrp="1"/>
          </p:cNvSpPr>
          <p:nvPr>
            <p:ph type="body" sz="quarter" idx="4294967295"/>
          </p:nvPr>
        </p:nvSpPr>
        <p:spPr>
          <a:xfrm>
            <a:off x="4860033" y="260648"/>
            <a:ext cx="4283968" cy="4896543"/>
          </a:xfrm>
        </p:spPr>
        <p:txBody>
          <a:bodyPr>
            <a:normAutofit fontScale="85000" lnSpcReduction="20000"/>
          </a:bodyPr>
          <a:lstStyle/>
          <a:p>
            <a:r>
              <a:rPr lang="hr-HR" b="1" dirty="0" smtClean="0"/>
              <a:t>Restoran Dubravkin put </a:t>
            </a:r>
            <a:r>
              <a:rPr lang="hr-HR" dirty="0" smtClean="0"/>
              <a:t>smješten u Tuškanačkoj šumi, na samo nekoliko minuta hoda od samog središta grada, Dubravkin put je restoran i vinski bar i poslužuje mediteransku hranu. Interijer je ugodan, topao i moderan, a boravak na terasi pruža predivan pogled na park i šumu. Smješten je u Dubravkinom putu 2.</a:t>
            </a:r>
          </a:p>
          <a:p>
            <a:endParaRPr lang="hr-HR" dirty="0"/>
          </a:p>
        </p:txBody>
      </p:sp>
      <p:pic>
        <p:nvPicPr>
          <p:cNvPr id="7" name="Rezervirano mjesto sadržaja 6" descr="stari fijak.jpeg"/>
          <p:cNvPicPr>
            <a:picLocks noGrp="1" noChangeAspect="1"/>
          </p:cNvPicPr>
          <p:nvPr>
            <p:ph sz="half" idx="4294967295"/>
          </p:nvPr>
        </p:nvPicPr>
        <p:blipFill>
          <a:blip r:embed="rId2" cstate="print"/>
          <a:stretch>
            <a:fillRect/>
          </a:stretch>
        </p:blipFill>
        <p:spPr>
          <a:xfrm>
            <a:off x="611560" y="4869160"/>
            <a:ext cx="3456384" cy="1782762"/>
          </a:xfrm>
        </p:spPr>
      </p:pic>
      <p:pic>
        <p:nvPicPr>
          <p:cNvPr id="8" name="Rezervirano mjesto sadržaja 7" descr="dubravkin put.jpg"/>
          <p:cNvPicPr>
            <a:picLocks noGrp="1" noChangeAspect="1"/>
          </p:cNvPicPr>
          <p:nvPr>
            <p:ph sz="quarter" idx="4294967295"/>
          </p:nvPr>
        </p:nvPicPr>
        <p:blipFill>
          <a:blip r:embed="rId3" cstate="print"/>
          <a:stretch>
            <a:fillRect/>
          </a:stretch>
        </p:blipFill>
        <p:spPr>
          <a:xfrm>
            <a:off x="5220072" y="4725144"/>
            <a:ext cx="3456384" cy="1944216"/>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teksta 4"/>
          <p:cNvSpPr>
            <a:spLocks noGrp="1"/>
          </p:cNvSpPr>
          <p:nvPr>
            <p:ph type="body" idx="4294967295"/>
          </p:nvPr>
        </p:nvSpPr>
        <p:spPr>
          <a:xfrm>
            <a:off x="0" y="260350"/>
            <a:ext cx="4040188" cy="4536802"/>
          </a:xfrm>
        </p:spPr>
        <p:txBody>
          <a:bodyPr>
            <a:normAutofit fontScale="77500" lnSpcReduction="20000"/>
          </a:bodyPr>
          <a:lstStyle/>
          <a:p>
            <a:r>
              <a:rPr lang="hr-HR" b="1" dirty="0" smtClean="0"/>
              <a:t>Crkva svete Katarine Aleksandrijske</a:t>
            </a:r>
            <a:r>
              <a:rPr lang="hr-HR" dirty="0" smtClean="0"/>
              <a:t> je barokna </a:t>
            </a:r>
          </a:p>
          <a:p>
            <a:pPr>
              <a:buNone/>
            </a:pPr>
            <a:r>
              <a:rPr lang="hr-HR" dirty="0" smtClean="0"/>
              <a:t>     crkva u Zagrebu, najpoznatija hrvatska barokna crkva. Podignuta u sklopu nekadašnjeg isusovačkog kompleksa na zagrebačkom Gornjem gradu. Od 1874. godine postaje sveučilišna crkva. Smještena je na Trgu Katarine Zrinske </a:t>
            </a:r>
            <a:r>
              <a:rPr lang="hr-HR" dirty="0" err="1" smtClean="0"/>
              <a:t>bb</a:t>
            </a:r>
            <a:r>
              <a:rPr lang="hr-HR" dirty="0" smtClean="0"/>
              <a:t>.</a:t>
            </a:r>
          </a:p>
          <a:p>
            <a:endParaRPr lang="hr-HR" dirty="0"/>
          </a:p>
        </p:txBody>
      </p:sp>
      <p:sp>
        <p:nvSpPr>
          <p:cNvPr id="7" name="Rezervirano mjesto teksta 6"/>
          <p:cNvSpPr>
            <a:spLocks noGrp="1"/>
          </p:cNvSpPr>
          <p:nvPr>
            <p:ph type="body" sz="quarter" idx="4294967295"/>
          </p:nvPr>
        </p:nvSpPr>
        <p:spPr>
          <a:xfrm>
            <a:off x="5102225" y="188913"/>
            <a:ext cx="4041775" cy="4535487"/>
          </a:xfrm>
        </p:spPr>
        <p:txBody>
          <a:bodyPr>
            <a:normAutofit fontScale="92500" lnSpcReduction="20000"/>
          </a:bodyPr>
          <a:lstStyle/>
          <a:p>
            <a:r>
              <a:rPr lang="hr-HR" b="1" dirty="0" smtClean="0"/>
              <a:t>Crkva svetoga Marka </a:t>
            </a:r>
            <a:r>
              <a:rPr lang="hr-HR" dirty="0" smtClean="0"/>
              <a:t>jedan je od najstarijih građevnih spomenika grada Zagreba, a smještena je na Trgu svetoga Marka, kao i Hrvatski sabor. Crkva sv. Marka Evanđelista zaštićeno je kulturno dobro Republike Hrvatske. Smještena je Trg Svetog Marka 5.</a:t>
            </a:r>
          </a:p>
          <a:p>
            <a:endParaRPr lang="hr-HR" dirty="0"/>
          </a:p>
        </p:txBody>
      </p:sp>
      <p:pic>
        <p:nvPicPr>
          <p:cNvPr id="9" name="Rezervirano mjesto sadržaja 8" descr="sv katarina.jpg"/>
          <p:cNvPicPr>
            <a:picLocks noGrp="1" noChangeAspect="1"/>
          </p:cNvPicPr>
          <p:nvPr>
            <p:ph sz="half" idx="4294967295"/>
          </p:nvPr>
        </p:nvPicPr>
        <p:blipFill>
          <a:blip r:embed="rId2" cstate="print"/>
          <a:stretch>
            <a:fillRect/>
          </a:stretch>
        </p:blipFill>
        <p:spPr>
          <a:xfrm>
            <a:off x="683567" y="4365104"/>
            <a:ext cx="2881219" cy="2245990"/>
          </a:xfrm>
        </p:spPr>
      </p:pic>
      <p:pic>
        <p:nvPicPr>
          <p:cNvPr id="12" name="Rezervirano mjesto sadržaja 11" descr="crkva marko.jpg"/>
          <p:cNvPicPr>
            <a:picLocks noGrp="1" noChangeAspect="1"/>
          </p:cNvPicPr>
          <p:nvPr>
            <p:ph sz="quarter" idx="4294967295"/>
          </p:nvPr>
        </p:nvPicPr>
        <p:blipFill>
          <a:blip r:embed="rId3" cstate="print"/>
          <a:stretch>
            <a:fillRect/>
          </a:stretch>
        </p:blipFill>
        <p:spPr>
          <a:xfrm>
            <a:off x="5436096" y="4653136"/>
            <a:ext cx="3267458" cy="193585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teksta 4"/>
          <p:cNvSpPr>
            <a:spLocks noGrp="1"/>
          </p:cNvSpPr>
          <p:nvPr>
            <p:ph type="body" idx="4294967295"/>
          </p:nvPr>
        </p:nvSpPr>
        <p:spPr>
          <a:xfrm>
            <a:off x="0" y="188639"/>
            <a:ext cx="4355976" cy="5184577"/>
          </a:xfrm>
        </p:spPr>
        <p:txBody>
          <a:bodyPr>
            <a:normAutofit fontScale="77500" lnSpcReduction="20000"/>
          </a:bodyPr>
          <a:lstStyle/>
          <a:p>
            <a:r>
              <a:rPr lang="hr-HR" b="1" dirty="0" smtClean="0"/>
              <a:t>Crkva svetog Petra Apostola</a:t>
            </a:r>
            <a:r>
              <a:rPr lang="hr-HR" dirty="0" smtClean="0"/>
              <a:t>, nalazi se po sredini jedne od najstarijih ulica grada Zagreba – Vlaškoj, koja se spušta sa samog biskupskog i nadbiskupskog sjedišta Kaptola u istočni dio čuvenog zagrebačkog Donjeg grada. Nadvisuje sa svojim </a:t>
            </a:r>
            <a:r>
              <a:rPr lang="hr-HR" dirty="0" err="1" smtClean="0"/>
              <a:t>četverougaonim</a:t>
            </a:r>
            <a:r>
              <a:rPr lang="hr-HR" dirty="0" smtClean="0"/>
              <a:t> kockastim tornjem i zvonikom, čitavu Vlašku ulicu te okolne pa i udaljenije ulice same župe.</a:t>
            </a:r>
            <a:br>
              <a:rPr lang="hr-HR" dirty="0" smtClean="0"/>
            </a:br>
            <a:r>
              <a:rPr lang="hr-HR" dirty="0" smtClean="0"/>
              <a:t>Smještena je u Vlaška ulici 93.</a:t>
            </a:r>
          </a:p>
          <a:p>
            <a:endParaRPr lang="hr-HR" dirty="0"/>
          </a:p>
        </p:txBody>
      </p:sp>
      <p:sp>
        <p:nvSpPr>
          <p:cNvPr id="7" name="Rezervirano mjesto teksta 6"/>
          <p:cNvSpPr>
            <a:spLocks noGrp="1"/>
          </p:cNvSpPr>
          <p:nvPr>
            <p:ph type="body" sz="quarter" idx="4294967295"/>
          </p:nvPr>
        </p:nvSpPr>
        <p:spPr>
          <a:xfrm>
            <a:off x="5102225" y="188640"/>
            <a:ext cx="4041775" cy="4968552"/>
          </a:xfrm>
        </p:spPr>
        <p:txBody>
          <a:bodyPr>
            <a:normAutofit fontScale="77500" lnSpcReduction="20000"/>
          </a:bodyPr>
          <a:lstStyle/>
          <a:p>
            <a:r>
              <a:rPr lang="hr-HR" b="1" dirty="0" smtClean="0"/>
              <a:t>Bazilika Srca Isusova </a:t>
            </a:r>
            <a:r>
              <a:rPr lang="hr-HR" dirty="0" smtClean="0"/>
              <a:t>je bazilika u Palmotićevoj ulici u Zagrebu, posvećena Presvetom Srcu Isusovu. Njome upravljaju isusovci. Gradnja crkve je povezana s planiranim ponovnim dolaskom isusovaca u Zagreb. Svete mise u Bazilici redovito je pohodio blaženi Ivan Merz, a u Bazilici se danas nalazi i njegov grob. Smještena je u Palmotićevoj 31.</a:t>
            </a:r>
          </a:p>
          <a:p>
            <a:endParaRPr lang="hr-HR" dirty="0"/>
          </a:p>
        </p:txBody>
      </p:sp>
      <p:pic>
        <p:nvPicPr>
          <p:cNvPr id="9" name="Rezervirano mjesto sadržaja 8" descr="sv petar.jpg"/>
          <p:cNvPicPr>
            <a:picLocks noGrp="1" noChangeAspect="1"/>
          </p:cNvPicPr>
          <p:nvPr>
            <p:ph sz="half" idx="4294967295"/>
          </p:nvPr>
        </p:nvPicPr>
        <p:blipFill>
          <a:blip r:embed="rId2" cstate="print"/>
          <a:stretch>
            <a:fillRect/>
          </a:stretch>
        </p:blipFill>
        <p:spPr>
          <a:xfrm>
            <a:off x="683568" y="4797152"/>
            <a:ext cx="3448818" cy="1859657"/>
          </a:xfrm>
        </p:spPr>
      </p:pic>
      <p:pic>
        <p:nvPicPr>
          <p:cNvPr id="10" name="Rezervirano mjesto sadržaja 9" descr="bazilika.jpg"/>
          <p:cNvPicPr>
            <a:picLocks noGrp="1" noChangeAspect="1"/>
          </p:cNvPicPr>
          <p:nvPr>
            <p:ph sz="quarter" idx="4294967295"/>
          </p:nvPr>
        </p:nvPicPr>
        <p:blipFill>
          <a:blip r:embed="rId3" cstate="print"/>
          <a:stretch>
            <a:fillRect/>
          </a:stretch>
        </p:blipFill>
        <p:spPr>
          <a:xfrm>
            <a:off x="5868144" y="5010150"/>
            <a:ext cx="2466975" cy="18478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260350"/>
            <a:ext cx="4040188" cy="4464050"/>
          </a:xfrm>
        </p:spPr>
        <p:txBody>
          <a:bodyPr>
            <a:normAutofit fontScale="92500"/>
          </a:bodyPr>
          <a:lstStyle/>
          <a:p>
            <a:r>
              <a:rPr lang="hr-HR" b="1" dirty="0" smtClean="0"/>
              <a:t>Crkva sv. Marije </a:t>
            </a:r>
            <a:r>
              <a:rPr lang="hr-HR" dirty="0" smtClean="0"/>
              <a:t>danas je crkva sv. Marije okružena modernim zgradama, izgrađenim nakon uređenja Dolca 1925., prilikom kojeg je srušen i cistercitski samostan. Smještena je u Dolcu 2. </a:t>
            </a:r>
          </a:p>
          <a:p>
            <a:endParaRPr lang="hr-HR" dirty="0"/>
          </a:p>
        </p:txBody>
      </p:sp>
      <p:sp>
        <p:nvSpPr>
          <p:cNvPr id="5" name="Rezervirano mjesto teksta 4"/>
          <p:cNvSpPr>
            <a:spLocks noGrp="1"/>
          </p:cNvSpPr>
          <p:nvPr>
            <p:ph type="body" sz="quarter" idx="4294967295"/>
          </p:nvPr>
        </p:nvSpPr>
        <p:spPr>
          <a:xfrm>
            <a:off x="5102225" y="260350"/>
            <a:ext cx="4041775" cy="5184874"/>
          </a:xfrm>
        </p:spPr>
        <p:txBody>
          <a:bodyPr>
            <a:normAutofit fontScale="77500" lnSpcReduction="20000"/>
          </a:bodyPr>
          <a:lstStyle/>
          <a:p>
            <a:r>
              <a:rPr lang="hr-HR" b="1" dirty="0" smtClean="0"/>
              <a:t>Saborna crkva </a:t>
            </a:r>
            <a:r>
              <a:rPr lang="hr-HR" dirty="0" smtClean="0"/>
              <a:t>Preobraženja Gospodnjeg u Zagrebu je katedrala Mitropolije zagrebačko-ljubljanske Srpske pravoslavne crkve u središtu Zagreba na Trgu Petra Preradovića. Saborna je crkva (katedrala) za Mitropoliju zagrebačko-ljubljansku. Izgrađena je 1866. godine po nacrtu hrvatskog arhitekta Franje </a:t>
            </a:r>
            <a:r>
              <a:rPr lang="hr-HR" dirty="0" err="1" smtClean="0"/>
              <a:t>Kleina</a:t>
            </a:r>
            <a:r>
              <a:rPr lang="hr-HR" dirty="0" smtClean="0"/>
              <a:t>. </a:t>
            </a:r>
          </a:p>
          <a:p>
            <a:endParaRPr lang="hr-HR" dirty="0"/>
          </a:p>
        </p:txBody>
      </p:sp>
      <p:pic>
        <p:nvPicPr>
          <p:cNvPr id="7" name="Rezervirano mjesto sadržaja 6" descr="sv marija.jpg"/>
          <p:cNvPicPr>
            <a:picLocks noGrp="1" noChangeAspect="1"/>
          </p:cNvPicPr>
          <p:nvPr>
            <p:ph sz="half" idx="4294967295"/>
          </p:nvPr>
        </p:nvPicPr>
        <p:blipFill>
          <a:blip r:embed="rId2" cstate="print"/>
          <a:stretch>
            <a:fillRect/>
          </a:stretch>
        </p:blipFill>
        <p:spPr>
          <a:xfrm>
            <a:off x="755576" y="4869160"/>
            <a:ext cx="2790825" cy="1638300"/>
          </a:xfrm>
        </p:spPr>
      </p:pic>
      <p:pic>
        <p:nvPicPr>
          <p:cNvPr id="8" name="Rezervirano mjesto sadržaja 7" descr="saborna crk.jpg"/>
          <p:cNvPicPr>
            <a:picLocks noGrp="1" noChangeAspect="1"/>
          </p:cNvPicPr>
          <p:nvPr>
            <p:ph sz="quarter" idx="4294967295"/>
          </p:nvPr>
        </p:nvPicPr>
        <p:blipFill>
          <a:blip r:embed="rId3" cstate="print"/>
          <a:stretch>
            <a:fillRect/>
          </a:stretch>
        </p:blipFill>
        <p:spPr>
          <a:xfrm>
            <a:off x="5652120" y="4653136"/>
            <a:ext cx="2638425" cy="173355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zervirano mjesto sadržaja 6"/>
          <p:cNvSpPr>
            <a:spLocks noGrp="1"/>
          </p:cNvSpPr>
          <p:nvPr>
            <p:ph sz="half" idx="4294967295"/>
          </p:nvPr>
        </p:nvSpPr>
        <p:spPr>
          <a:xfrm>
            <a:off x="0" y="476672"/>
            <a:ext cx="4040188" cy="5649491"/>
          </a:xfrm>
        </p:spPr>
        <p:txBody>
          <a:bodyPr/>
          <a:lstStyle/>
          <a:p>
            <a:r>
              <a:rPr lang="hr-HR" b="1" dirty="0" smtClean="0"/>
              <a:t>Muzeji</a:t>
            </a:r>
            <a:r>
              <a:rPr lang="hr-HR" dirty="0" smtClean="0"/>
              <a:t> u centru Grada Zagreba</a:t>
            </a:r>
          </a:p>
          <a:p>
            <a:r>
              <a:rPr lang="hr-HR" dirty="0" smtClean="0"/>
              <a:t>22. ožujka, 2020. godine potres u Zagrebu oštetio je mnoge muzeje u samom središtu Zagreba, te uništio muzejsku građu.</a:t>
            </a:r>
          </a:p>
          <a:p>
            <a:endParaRPr lang="hr-HR" dirty="0"/>
          </a:p>
        </p:txBody>
      </p:sp>
      <p:sp>
        <p:nvSpPr>
          <p:cNvPr id="8" name="Rezervirano mjesto teksta 7"/>
          <p:cNvSpPr>
            <a:spLocks noGrp="1"/>
          </p:cNvSpPr>
          <p:nvPr>
            <p:ph type="body" sz="quarter" idx="4294967295"/>
          </p:nvPr>
        </p:nvSpPr>
        <p:spPr>
          <a:xfrm>
            <a:off x="4283969" y="260648"/>
            <a:ext cx="4608511" cy="4392488"/>
          </a:xfrm>
        </p:spPr>
        <p:txBody>
          <a:bodyPr>
            <a:normAutofit fontScale="92500"/>
          </a:bodyPr>
          <a:lstStyle/>
          <a:p>
            <a:r>
              <a:rPr lang="hr-HR" b="1" dirty="0"/>
              <a:t>Arheološki muzej </a:t>
            </a:r>
            <a:r>
              <a:rPr lang="hr-HR" dirty="0"/>
              <a:t>u Zagrebu samostalno djeluje od 1939. godine, do tada je djelovao u sastavu Narodnog muzeja. Smješten je na Zrinjevcu. Muzejski fundus danas ima približno 450.000 različitih artefakata.</a:t>
            </a:r>
          </a:p>
          <a:p>
            <a:endParaRPr lang="hr-HR" dirty="0"/>
          </a:p>
        </p:txBody>
      </p:sp>
      <p:pic>
        <p:nvPicPr>
          <p:cNvPr id="10" name="Rezervirano mjesto sadržaja 9" descr="arh.jpg"/>
          <p:cNvPicPr>
            <a:picLocks noGrp="1" noChangeAspect="1"/>
          </p:cNvPicPr>
          <p:nvPr>
            <p:ph sz="quarter" idx="4294967295"/>
          </p:nvPr>
        </p:nvPicPr>
        <p:blipFill>
          <a:blip r:embed="rId2" cstate="print"/>
          <a:stretch>
            <a:fillRect/>
          </a:stretch>
        </p:blipFill>
        <p:spPr>
          <a:xfrm>
            <a:off x="5076056" y="4509120"/>
            <a:ext cx="2786989" cy="2183507"/>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zervirano mjesto teksta 4"/>
          <p:cNvSpPr>
            <a:spLocks noGrp="1"/>
          </p:cNvSpPr>
          <p:nvPr>
            <p:ph type="body" idx="4294967295"/>
          </p:nvPr>
        </p:nvSpPr>
        <p:spPr>
          <a:xfrm>
            <a:off x="0" y="188913"/>
            <a:ext cx="4040188" cy="4464050"/>
          </a:xfrm>
        </p:spPr>
        <p:txBody>
          <a:bodyPr>
            <a:normAutofit fontScale="85000" lnSpcReduction="20000"/>
          </a:bodyPr>
          <a:lstStyle/>
          <a:p>
            <a:r>
              <a:rPr lang="hr-HR" b="1" dirty="0"/>
              <a:t>Muzej iluzija </a:t>
            </a:r>
            <a:r>
              <a:rPr lang="hr-HR" dirty="0"/>
              <a:t>nudi vizualno, osjetilno i edukativno iskustvo u zabavnoj avanturi za sve generacije. Kroz atraktivne i zabavne varke, posjetitelji mogu naučiti o vidu, percepciji, ljudskom mozgu i znanosti te se može bolje razumjeti zašto oči vide stvari koje mozak ne </a:t>
            </a:r>
            <a:r>
              <a:rPr lang="hr-HR" dirty="0" smtClean="0"/>
              <a:t>razumije.</a:t>
            </a:r>
            <a:endParaRPr lang="hr-HR" dirty="0"/>
          </a:p>
        </p:txBody>
      </p:sp>
      <p:sp>
        <p:nvSpPr>
          <p:cNvPr id="7" name="Rezervirano mjesto teksta 6"/>
          <p:cNvSpPr>
            <a:spLocks noGrp="1"/>
          </p:cNvSpPr>
          <p:nvPr>
            <p:ph type="body" sz="quarter" idx="4294967295"/>
          </p:nvPr>
        </p:nvSpPr>
        <p:spPr>
          <a:xfrm>
            <a:off x="5102225" y="260350"/>
            <a:ext cx="4041775" cy="4392613"/>
          </a:xfrm>
        </p:spPr>
        <p:txBody>
          <a:bodyPr>
            <a:normAutofit fontScale="92500" lnSpcReduction="20000"/>
          </a:bodyPr>
          <a:lstStyle/>
          <a:p>
            <a:r>
              <a:rPr lang="hr-HR" b="1" dirty="0"/>
              <a:t>Muzej Mimara </a:t>
            </a:r>
            <a:r>
              <a:rPr lang="hr-HR" dirty="0" smtClean="0"/>
              <a:t>nastao je donacijom svjetski poznatog skupljača umjetnina Ante Topića Mimare i njegove supruge </a:t>
            </a:r>
            <a:r>
              <a:rPr lang="hr-HR" dirty="0" err="1" smtClean="0"/>
              <a:t>Wiltrude</a:t>
            </a:r>
            <a:r>
              <a:rPr lang="hr-HR" dirty="0" smtClean="0"/>
              <a:t> Mimare. Prvi put je otvoren za javnost 1987. godine na </a:t>
            </a:r>
            <a:r>
              <a:rPr lang="hr-HR" dirty="0" err="1" smtClean="0"/>
              <a:t>Rooseveltovom</a:t>
            </a:r>
            <a:r>
              <a:rPr lang="hr-HR" dirty="0" smtClean="0"/>
              <a:t> trgu u Zagrebu.</a:t>
            </a:r>
          </a:p>
          <a:p>
            <a:endParaRPr lang="hr-HR" dirty="0"/>
          </a:p>
        </p:txBody>
      </p:sp>
      <p:pic>
        <p:nvPicPr>
          <p:cNvPr id="10" name="Rezervirano mjesto sadržaja 9" descr="mimara.jpg"/>
          <p:cNvPicPr>
            <a:picLocks noGrp="1" noChangeAspect="1"/>
          </p:cNvPicPr>
          <p:nvPr>
            <p:ph sz="quarter" idx="4294967295"/>
          </p:nvPr>
        </p:nvPicPr>
        <p:blipFill>
          <a:blip r:embed="rId2" cstate="print"/>
          <a:stretch>
            <a:fillRect/>
          </a:stretch>
        </p:blipFill>
        <p:spPr>
          <a:xfrm>
            <a:off x="4649666" y="4437112"/>
            <a:ext cx="4242814" cy="2088232"/>
          </a:xfrm>
        </p:spPr>
      </p:pic>
      <p:pic>
        <p:nvPicPr>
          <p:cNvPr id="11" name="Rezervirano mjesto sadržaja 6" descr="iluzije.jpg"/>
          <p:cNvPicPr>
            <a:picLocks noChangeAspect="1"/>
          </p:cNvPicPr>
          <p:nvPr/>
        </p:nvPicPr>
        <p:blipFill>
          <a:blip r:embed="rId3" cstate="print"/>
          <a:stretch>
            <a:fillRect/>
          </a:stretch>
        </p:blipFill>
        <p:spPr>
          <a:xfrm>
            <a:off x="539552" y="4581128"/>
            <a:ext cx="3570948" cy="198884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zervirano mjesto teksta 2"/>
          <p:cNvSpPr>
            <a:spLocks noGrp="1"/>
          </p:cNvSpPr>
          <p:nvPr>
            <p:ph type="body" idx="4294967295"/>
          </p:nvPr>
        </p:nvSpPr>
        <p:spPr>
          <a:xfrm>
            <a:off x="0" y="260350"/>
            <a:ext cx="4040188" cy="4321175"/>
          </a:xfrm>
        </p:spPr>
        <p:txBody>
          <a:bodyPr>
            <a:normAutofit fontScale="92500" lnSpcReduction="20000"/>
          </a:bodyPr>
          <a:lstStyle/>
          <a:p>
            <a:r>
              <a:rPr lang="hr-HR" b="1" dirty="0"/>
              <a:t>Galerija </a:t>
            </a:r>
            <a:r>
              <a:rPr lang="hr-HR" b="1" dirty="0" err="1"/>
              <a:t>Klovićevi</a:t>
            </a:r>
            <a:r>
              <a:rPr lang="hr-HR" b="1" dirty="0"/>
              <a:t> dvori </a:t>
            </a:r>
            <a:r>
              <a:rPr lang="hr-HR" dirty="0"/>
              <a:t>u Zagrebu specijalizirana je muzejska ustanova s državnim djelokrugom. Galerija je tematski vezana uz područje likovnih umjetnosti, gdje se izlošci mogu vidjeti iz cijelog svijeta.</a:t>
            </a:r>
          </a:p>
          <a:p>
            <a:endParaRPr lang="hr-HR" dirty="0"/>
          </a:p>
        </p:txBody>
      </p:sp>
      <p:sp>
        <p:nvSpPr>
          <p:cNvPr id="5" name="Rezervirano mjesto teksta 4"/>
          <p:cNvSpPr>
            <a:spLocks noGrp="1"/>
          </p:cNvSpPr>
          <p:nvPr>
            <p:ph type="body" sz="quarter" idx="4294967295"/>
          </p:nvPr>
        </p:nvSpPr>
        <p:spPr>
          <a:xfrm>
            <a:off x="5102225" y="260350"/>
            <a:ext cx="4041775" cy="4608513"/>
          </a:xfrm>
        </p:spPr>
        <p:txBody>
          <a:bodyPr/>
          <a:lstStyle/>
          <a:p>
            <a:r>
              <a:rPr lang="hr-HR" b="1" dirty="0"/>
              <a:t>Muzej grada Zagreba </a:t>
            </a:r>
            <a:r>
              <a:rPr lang="hr-HR" dirty="0"/>
              <a:t>je opći kulturno-povijesni, gradski muzej. Sustavno se bavi prikupljanjem i obradom predmeta iz gradske prošlosti s područja grada Zagreba.</a:t>
            </a:r>
          </a:p>
          <a:p>
            <a:endParaRPr lang="hr-HR" dirty="0"/>
          </a:p>
        </p:txBody>
      </p:sp>
      <p:pic>
        <p:nvPicPr>
          <p:cNvPr id="7" name="Rezervirano mjesto sadržaja 6" descr="klov.jpg"/>
          <p:cNvPicPr>
            <a:picLocks noGrp="1" noChangeAspect="1"/>
          </p:cNvPicPr>
          <p:nvPr>
            <p:ph sz="half" idx="4294967295"/>
          </p:nvPr>
        </p:nvPicPr>
        <p:blipFill>
          <a:blip r:embed="rId2" cstate="print"/>
          <a:stretch>
            <a:fillRect/>
          </a:stretch>
        </p:blipFill>
        <p:spPr>
          <a:xfrm>
            <a:off x="683568" y="4293096"/>
            <a:ext cx="3139916" cy="2351906"/>
          </a:xfrm>
        </p:spPr>
      </p:pic>
      <p:pic>
        <p:nvPicPr>
          <p:cNvPr id="8" name="Rezervirano mjesto sadržaja 7" descr="gr zg.jpg"/>
          <p:cNvPicPr>
            <a:picLocks noGrp="1" noChangeAspect="1"/>
          </p:cNvPicPr>
          <p:nvPr>
            <p:ph sz="quarter" idx="4294967295"/>
          </p:nvPr>
        </p:nvPicPr>
        <p:blipFill>
          <a:blip r:embed="rId3" cstate="print"/>
          <a:stretch>
            <a:fillRect/>
          </a:stretch>
        </p:blipFill>
        <p:spPr>
          <a:xfrm>
            <a:off x="5292080" y="4725144"/>
            <a:ext cx="3609873" cy="192214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zervirano mjesto sadržaja 3"/>
          <p:cNvSpPr>
            <a:spLocks noGrp="1"/>
          </p:cNvSpPr>
          <p:nvPr>
            <p:ph sz="half" idx="4294967295"/>
          </p:nvPr>
        </p:nvSpPr>
        <p:spPr>
          <a:xfrm>
            <a:off x="0" y="692696"/>
            <a:ext cx="4040188" cy="5433467"/>
          </a:xfrm>
        </p:spPr>
        <p:txBody>
          <a:bodyPr/>
          <a:lstStyle/>
          <a:p>
            <a:r>
              <a:rPr lang="hr-HR" b="1" dirty="0" smtClean="0"/>
              <a:t>Kazališta u Zagrebu</a:t>
            </a:r>
          </a:p>
          <a:p>
            <a:r>
              <a:rPr lang="hr-HR" dirty="0" smtClean="0"/>
              <a:t>22. ožujka, 2020. godine potres u Zagrebu oštetio je neka kazališta u užem centru Zagreba.</a:t>
            </a:r>
          </a:p>
          <a:p>
            <a:endParaRPr lang="hr-HR" dirty="0"/>
          </a:p>
        </p:txBody>
      </p:sp>
      <p:sp>
        <p:nvSpPr>
          <p:cNvPr id="5" name="Rezervirano mjesto teksta 4"/>
          <p:cNvSpPr>
            <a:spLocks noGrp="1"/>
          </p:cNvSpPr>
          <p:nvPr>
            <p:ph type="body" sz="quarter" idx="4294967295"/>
          </p:nvPr>
        </p:nvSpPr>
        <p:spPr>
          <a:xfrm>
            <a:off x="4427985" y="260350"/>
            <a:ext cx="4536503" cy="4320778"/>
          </a:xfrm>
        </p:spPr>
        <p:txBody>
          <a:bodyPr>
            <a:normAutofit fontScale="85000" lnSpcReduction="10000"/>
          </a:bodyPr>
          <a:lstStyle/>
          <a:p>
            <a:r>
              <a:rPr lang="hr-HR" b="1" dirty="0"/>
              <a:t>Hrvatsko narodno kazalište </a:t>
            </a:r>
            <a:r>
              <a:rPr lang="hr-HR" dirty="0" smtClean="0"/>
              <a:t>u Zagrebu, 1895. godine u Zagrebu je svečano otvorena kazališna zgrada za oko 750 gledatelja. Neobarokna zgrada HNK je remek-djelo kasnog historizma austrijskog arhitekta F. </a:t>
            </a:r>
            <a:r>
              <a:rPr lang="hr-HR" dirty="0" err="1" smtClean="0"/>
              <a:t>Fellnera</a:t>
            </a:r>
            <a:r>
              <a:rPr lang="hr-HR" dirty="0" smtClean="0"/>
              <a:t> i njemačkog arhitekta H. </a:t>
            </a:r>
            <a:r>
              <a:rPr lang="hr-HR" dirty="0" err="1" smtClean="0"/>
              <a:t>Helmera</a:t>
            </a:r>
            <a:r>
              <a:rPr lang="hr-HR" dirty="0" smtClean="0"/>
              <a:t>.</a:t>
            </a:r>
          </a:p>
          <a:p>
            <a:endParaRPr lang="hr-HR" dirty="0"/>
          </a:p>
        </p:txBody>
      </p:sp>
      <p:pic>
        <p:nvPicPr>
          <p:cNvPr id="7" name="Rezervirano mjesto sadržaja 8" descr="hnk.jpg"/>
          <p:cNvPicPr>
            <a:picLocks noGrp="1" noChangeAspect="1"/>
          </p:cNvPicPr>
          <p:nvPr>
            <p:ph sz="quarter" idx="4294967295"/>
          </p:nvPr>
        </p:nvPicPr>
        <p:blipFill>
          <a:blip r:embed="rId2" cstate="print"/>
          <a:stretch>
            <a:fillRect/>
          </a:stretch>
        </p:blipFill>
        <p:spPr>
          <a:xfrm>
            <a:off x="5220072" y="4221088"/>
            <a:ext cx="3236050" cy="2423914"/>
          </a:xfrm>
        </p:spPr>
      </p:pic>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1091</Words>
  <Application>Microsoft Office PowerPoint</Application>
  <PresentationFormat>Prikaz na zaslonu (4:3)</PresentationFormat>
  <Paragraphs>49</Paragraphs>
  <Slides>21</Slides>
  <Notes>0</Notes>
  <HiddenSlides>0</HiddenSlides>
  <MMClips>0</MMClips>
  <ScaleCrop>false</ScaleCrop>
  <HeadingPairs>
    <vt:vector size="4" baseType="variant">
      <vt:variant>
        <vt:lpstr>Tema</vt:lpstr>
      </vt:variant>
      <vt:variant>
        <vt:i4>1</vt:i4>
      </vt:variant>
      <vt:variant>
        <vt:lpstr>Naslovi slajdova</vt:lpstr>
      </vt:variant>
      <vt:variant>
        <vt:i4>21</vt:i4>
      </vt:variant>
    </vt:vector>
  </HeadingPairs>
  <TitlesOfParts>
    <vt:vector size="22" baseType="lpstr">
      <vt:lpstr>Office tema</vt:lpstr>
      <vt:lpstr>Vodič kroz Zagreb</vt:lpstr>
      <vt:lpstr>Slajd 2</vt:lpstr>
      <vt:lpstr>Slajd 3</vt:lpstr>
      <vt:lpstr>Slajd 4</vt:lpstr>
      <vt:lpstr>Slajd 5</vt:lpstr>
      <vt:lpstr>Slajd 6</vt:lpstr>
      <vt:lpstr>Slajd 7</vt:lpstr>
      <vt:lpstr>Slajd 8</vt:lpstr>
      <vt:lpstr>Slajd 9</vt:lpstr>
      <vt:lpstr>Slajd 10</vt:lpstr>
      <vt:lpstr>Slajd 11</vt:lpstr>
      <vt:lpstr>Znamenitosti u Zagrebu</vt:lpstr>
      <vt:lpstr>Slajd 13</vt:lpstr>
      <vt:lpstr>Slajd 14</vt:lpstr>
      <vt:lpstr>Slajd 15</vt:lpstr>
      <vt:lpstr>Slajd 16</vt:lpstr>
      <vt:lpstr>Slajd 17</vt:lpstr>
      <vt:lpstr>Slajd 18</vt:lpstr>
      <vt:lpstr>Restorani dobre hrane – kulinarska umijeća u pripremi hrane</vt:lpstr>
      <vt:lpstr>Slajd 20</vt:lpstr>
      <vt:lpstr>Slajd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Anita</dc:creator>
  <cp:lastModifiedBy>Anita</cp:lastModifiedBy>
  <cp:revision>29</cp:revision>
  <dcterms:created xsi:type="dcterms:W3CDTF">2020-04-11T12:13:23Z</dcterms:created>
  <dcterms:modified xsi:type="dcterms:W3CDTF">2020-04-11T16:51:27Z</dcterms:modified>
</cp:coreProperties>
</file>