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97E84-E549-4E39-A22A-8966977EA5C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70DDF5-EBD5-41A1-834F-051796090F6E}">
      <dgm:prSet custT="1"/>
      <dgm:spPr/>
      <dgm:t>
        <a:bodyPr/>
        <a:lstStyle/>
        <a:p>
          <a:r>
            <a:rPr lang="hr-HR" sz="2800" dirty="0" err="1"/>
            <a:t>We</a:t>
          </a:r>
          <a:r>
            <a:rPr lang="hr-HR" sz="2800" dirty="0"/>
            <a:t> </a:t>
          </a:r>
          <a:r>
            <a:rPr lang="hr-HR" sz="2800" dirty="0" err="1"/>
            <a:t>losing</a:t>
          </a:r>
          <a:r>
            <a:rPr lang="hr-HR" sz="2800" dirty="0"/>
            <a:t> </a:t>
          </a:r>
          <a:r>
            <a:rPr lang="hr-HR" sz="2800" dirty="0" err="1"/>
            <a:t>up</a:t>
          </a:r>
          <a:r>
            <a:rPr lang="hr-HR" sz="2800" dirty="0"/>
            <a:t> to 80,000 </a:t>
          </a:r>
          <a:r>
            <a:rPr lang="hr-HR" sz="2800" dirty="0" err="1"/>
            <a:t>acres</a:t>
          </a:r>
          <a:r>
            <a:rPr lang="hr-HR" sz="2800" dirty="0"/>
            <a:t> </a:t>
          </a:r>
          <a:r>
            <a:rPr lang="hr-HR" sz="2800" dirty="0" err="1"/>
            <a:t>of</a:t>
          </a:r>
          <a:r>
            <a:rPr lang="hr-HR" sz="2800" dirty="0"/>
            <a:t> </a:t>
          </a:r>
          <a:r>
            <a:rPr lang="hr-HR" sz="2800" dirty="0" err="1"/>
            <a:t>tropical</a:t>
          </a:r>
          <a:r>
            <a:rPr lang="hr-HR" sz="2800" dirty="0"/>
            <a:t> </a:t>
          </a:r>
          <a:r>
            <a:rPr lang="hr-HR" sz="2800" dirty="0" err="1" smtClean="0"/>
            <a:t>rainforests</a:t>
          </a:r>
          <a:r>
            <a:rPr lang="hr-HR" sz="2800" dirty="0" smtClean="0"/>
            <a:t> </a:t>
          </a:r>
          <a:r>
            <a:rPr lang="hr-HR" sz="2800" dirty="0" err="1" smtClean="0"/>
            <a:t>daily</a:t>
          </a:r>
          <a:r>
            <a:rPr lang="hr-HR" sz="2800" dirty="0" smtClean="0"/>
            <a:t>!</a:t>
          </a:r>
          <a:r>
            <a:rPr lang="hr-HR" sz="1000" dirty="0" smtClean="0"/>
            <a:t>.</a:t>
          </a:r>
        </a:p>
        <a:p>
          <a:endParaRPr lang="hr-HR" sz="1000" dirty="0" smtClean="0"/>
        </a:p>
        <a:p>
          <a:r>
            <a:rPr lang="en-US" sz="2400" b="1" i="0" dirty="0" smtClean="0"/>
            <a:t>In the last </a:t>
          </a:r>
          <a:r>
            <a:rPr lang="hr-HR" sz="2400" b="1" i="0" dirty="0" smtClean="0"/>
            <a:t>50</a:t>
          </a:r>
          <a:r>
            <a:rPr lang="en-US" sz="2400" b="1" i="0" dirty="0" smtClean="0"/>
            <a:t> years, Brazil's Amazon has lost about a fifth</a:t>
          </a:r>
          <a:r>
            <a:rPr lang="hr-HR" sz="2400" b="1" i="0" dirty="0" smtClean="0"/>
            <a:t> (1/5)</a:t>
          </a:r>
          <a:r>
            <a:rPr lang="en-US" sz="2400" b="1" i="0" dirty="0" smtClean="0"/>
            <a:t> of its forest cover—almost 300,000 square miles</a:t>
          </a:r>
          <a:r>
            <a:rPr lang="hr-HR" sz="2400" b="1" i="0" dirty="0" smtClean="0"/>
            <a:t>!</a:t>
          </a:r>
          <a:endParaRPr lang="en-US" sz="2400" dirty="0"/>
        </a:p>
      </dgm:t>
    </dgm:pt>
    <dgm:pt modelId="{39BCAAC9-9E30-489B-A02E-42076DC0E298}" type="parTrans" cxnId="{CFBF7964-534E-44AA-817E-8D5C5EB18A7A}">
      <dgm:prSet/>
      <dgm:spPr/>
      <dgm:t>
        <a:bodyPr/>
        <a:lstStyle/>
        <a:p>
          <a:endParaRPr lang="en-US"/>
        </a:p>
      </dgm:t>
    </dgm:pt>
    <dgm:pt modelId="{99EB5BDA-A6FE-4F96-A433-CBFA410992D8}" type="sibTrans" cxnId="{CFBF7964-534E-44AA-817E-8D5C5EB18A7A}">
      <dgm:prSet/>
      <dgm:spPr/>
      <dgm:t>
        <a:bodyPr/>
        <a:lstStyle/>
        <a:p>
          <a:endParaRPr lang="en-US"/>
        </a:p>
      </dgm:t>
    </dgm:pt>
    <dgm:pt modelId="{4FC50FAB-2B63-AD44-B24B-01E5EE5D319A}" type="pres">
      <dgm:prSet presAssocID="{9EC97E84-E549-4E39-A22A-8966977EA5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8EF123C-8692-624D-8DD9-E77411AA565D}" type="pres">
      <dgm:prSet presAssocID="{3F70DDF5-EBD5-41A1-834F-051796090F6E}" presName="composite" presStyleCnt="0"/>
      <dgm:spPr/>
    </dgm:pt>
    <dgm:pt modelId="{680E0C1D-D0DB-5742-AB6B-03026DDB4B3E}" type="pres">
      <dgm:prSet presAssocID="{3F70DDF5-EBD5-41A1-834F-051796090F6E}" presName="parTx" presStyleLbl="alignNode1" presStyleIdx="0" presStyleCnt="1" custScaleX="461692" custScaleY="671267" custLinFactNeighborX="-18631" custLinFactNeighborY="-1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473F8E-A261-EB49-9DDC-3E65BA2E3246}" type="pres">
      <dgm:prSet presAssocID="{3F70DDF5-EBD5-41A1-834F-051796090F6E}" presName="desTx" presStyleLbl="alignAccFollowNode1" presStyleIdx="0" presStyleCnt="1" custScaleX="171855" custScaleY="90321" custLinFactY="500000" custLinFactNeighborX="-17451" custLinFactNeighborY="509233">
        <dgm:presLayoutVars>
          <dgm:bulletEnabled val="1"/>
        </dgm:presLayoutVars>
      </dgm:prSet>
      <dgm:spPr/>
    </dgm:pt>
  </dgm:ptLst>
  <dgm:cxnLst>
    <dgm:cxn modelId="{2D62D9BD-538A-3848-BFAD-A99FD843EFF8}" type="presOf" srcId="{3F70DDF5-EBD5-41A1-834F-051796090F6E}" destId="{680E0C1D-D0DB-5742-AB6B-03026DDB4B3E}" srcOrd="0" destOrd="0" presId="urn:microsoft.com/office/officeart/2005/8/layout/hList1"/>
    <dgm:cxn modelId="{CFBF7964-534E-44AA-817E-8D5C5EB18A7A}" srcId="{9EC97E84-E549-4E39-A22A-8966977EA5C9}" destId="{3F70DDF5-EBD5-41A1-834F-051796090F6E}" srcOrd="0" destOrd="0" parTransId="{39BCAAC9-9E30-489B-A02E-42076DC0E298}" sibTransId="{99EB5BDA-A6FE-4F96-A433-CBFA410992D8}"/>
    <dgm:cxn modelId="{E21DD326-A5AE-8140-9EFF-46E4193B549F}" type="presOf" srcId="{9EC97E84-E549-4E39-A22A-8966977EA5C9}" destId="{4FC50FAB-2B63-AD44-B24B-01E5EE5D319A}" srcOrd="0" destOrd="0" presId="urn:microsoft.com/office/officeart/2005/8/layout/hList1"/>
    <dgm:cxn modelId="{1DB76DC6-A834-974B-B50E-7885079A4EDA}" type="presParOf" srcId="{4FC50FAB-2B63-AD44-B24B-01E5EE5D319A}" destId="{C8EF123C-8692-624D-8DD9-E77411AA565D}" srcOrd="0" destOrd="0" presId="urn:microsoft.com/office/officeart/2005/8/layout/hList1"/>
    <dgm:cxn modelId="{B918D0CD-DEE2-5E4D-A118-BFD240838224}" type="presParOf" srcId="{C8EF123C-8692-624D-8DD9-E77411AA565D}" destId="{680E0C1D-D0DB-5742-AB6B-03026DDB4B3E}" srcOrd="0" destOrd="0" presId="urn:microsoft.com/office/officeart/2005/8/layout/hList1"/>
    <dgm:cxn modelId="{A128AD2F-2637-FF4E-ADDF-DCF47C949070}" type="presParOf" srcId="{C8EF123C-8692-624D-8DD9-E77411AA565D}" destId="{76473F8E-A261-EB49-9DDC-3E65BA2E32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E0C1D-D0DB-5742-AB6B-03026DDB4B3E}">
      <dsp:nvSpPr>
        <dsp:cNvPr id="0" name=""/>
        <dsp:cNvSpPr/>
      </dsp:nvSpPr>
      <dsp:spPr>
        <a:xfrm>
          <a:off x="0" y="987690"/>
          <a:ext cx="6443078" cy="37471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err="1"/>
            <a:t>We</a:t>
          </a:r>
          <a:r>
            <a:rPr lang="hr-HR" sz="2800" kern="1200" dirty="0"/>
            <a:t> </a:t>
          </a:r>
          <a:r>
            <a:rPr lang="hr-HR" sz="2800" kern="1200" dirty="0" err="1"/>
            <a:t>losing</a:t>
          </a:r>
          <a:r>
            <a:rPr lang="hr-HR" sz="2800" kern="1200" dirty="0"/>
            <a:t> </a:t>
          </a:r>
          <a:r>
            <a:rPr lang="hr-HR" sz="2800" kern="1200" dirty="0" err="1"/>
            <a:t>up</a:t>
          </a:r>
          <a:r>
            <a:rPr lang="hr-HR" sz="2800" kern="1200" dirty="0"/>
            <a:t> to 80,000 </a:t>
          </a:r>
          <a:r>
            <a:rPr lang="hr-HR" sz="2800" kern="1200" dirty="0" err="1"/>
            <a:t>acres</a:t>
          </a:r>
          <a:r>
            <a:rPr lang="hr-HR" sz="2800" kern="1200" dirty="0"/>
            <a:t> </a:t>
          </a:r>
          <a:r>
            <a:rPr lang="hr-HR" sz="2800" kern="1200" dirty="0" err="1"/>
            <a:t>of</a:t>
          </a:r>
          <a:r>
            <a:rPr lang="hr-HR" sz="2800" kern="1200" dirty="0"/>
            <a:t> </a:t>
          </a:r>
          <a:r>
            <a:rPr lang="hr-HR" sz="2800" kern="1200" dirty="0" err="1"/>
            <a:t>tropical</a:t>
          </a:r>
          <a:r>
            <a:rPr lang="hr-HR" sz="2800" kern="1200" dirty="0"/>
            <a:t> </a:t>
          </a:r>
          <a:r>
            <a:rPr lang="hr-HR" sz="2800" kern="1200" dirty="0" err="1" smtClean="0"/>
            <a:t>rainforests</a:t>
          </a:r>
          <a:r>
            <a:rPr lang="hr-HR" sz="2800" kern="1200" dirty="0" smtClean="0"/>
            <a:t> </a:t>
          </a:r>
          <a:r>
            <a:rPr lang="hr-HR" sz="2800" kern="1200" dirty="0" err="1" smtClean="0"/>
            <a:t>daily</a:t>
          </a:r>
          <a:r>
            <a:rPr lang="hr-HR" sz="2800" kern="1200" dirty="0" smtClean="0"/>
            <a:t>!</a:t>
          </a:r>
          <a:r>
            <a:rPr lang="hr-HR" sz="1000" kern="1200" dirty="0" smtClean="0"/>
            <a:t>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In the last </a:t>
          </a:r>
          <a:r>
            <a:rPr lang="hr-HR" sz="2400" b="1" i="0" kern="1200" dirty="0" smtClean="0"/>
            <a:t>50</a:t>
          </a:r>
          <a:r>
            <a:rPr lang="en-US" sz="2400" b="1" i="0" kern="1200" dirty="0" smtClean="0"/>
            <a:t> years, Brazil's Amazon has lost about a fifth</a:t>
          </a:r>
          <a:r>
            <a:rPr lang="hr-HR" sz="2400" b="1" i="0" kern="1200" dirty="0" smtClean="0"/>
            <a:t> (1/5)</a:t>
          </a:r>
          <a:r>
            <a:rPr lang="en-US" sz="2400" b="1" i="0" kern="1200" dirty="0" smtClean="0"/>
            <a:t> of its forest cover—almost 300,000 square miles</a:t>
          </a:r>
          <a:r>
            <a:rPr lang="hr-HR" sz="2400" b="1" i="0" kern="1200" dirty="0" smtClean="0"/>
            <a:t>!</a:t>
          </a:r>
          <a:endParaRPr lang="en-US" sz="2400" kern="1200" dirty="0"/>
        </a:p>
      </dsp:txBody>
      <dsp:txXfrm>
        <a:off x="0" y="987690"/>
        <a:ext cx="6443078" cy="3747109"/>
      </dsp:txXfrm>
    </dsp:sp>
    <dsp:sp modelId="{76473F8E-A261-EB49-9DDC-3E65BA2E3246}">
      <dsp:nvSpPr>
        <dsp:cNvPr id="0" name=""/>
        <dsp:cNvSpPr/>
      </dsp:nvSpPr>
      <dsp:spPr>
        <a:xfrm>
          <a:off x="1782627" y="4683975"/>
          <a:ext cx="2398298" cy="17914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3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1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1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44">
          <p15:clr>
            <a:srgbClr val="F26B43"/>
          </p15:clr>
        </p15:guide>
        <p15:guide id="6" pos="360">
          <p15:clr>
            <a:srgbClr val="F26B43"/>
          </p15:clr>
        </p15:guide>
        <p15:guide id="8" pos="6936">
          <p15:clr>
            <a:srgbClr val="F26B43"/>
          </p15:clr>
        </p15:guide>
        <p15:guide id="10" orient="horz" pos="720">
          <p15:clr>
            <a:srgbClr val="F26B43"/>
          </p15:clr>
        </p15:guide>
        <p15:guide id="14" pos="6528">
          <p15:clr>
            <a:srgbClr val="F26B43"/>
          </p15:clr>
        </p15:guide>
        <p15:guide id="22" orient="horz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54A2A-DF49-4800-82E7-3AF9353F81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2852C-EFD7-BB3F-F951-C12DE2B4A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372" r="-2" b="146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2146" y="1077626"/>
            <a:ext cx="9958754" cy="5200082"/>
          </a:xfrm>
        </p:spPr>
        <p:txBody>
          <a:bodyPr anchor="t">
            <a:normAutofit fontScale="90000"/>
          </a:bodyPr>
          <a:lstStyle/>
          <a:p>
            <a:r>
              <a:rPr lang="hr-HR" sz="8000" dirty="0" err="1">
                <a:solidFill>
                  <a:srgbClr val="FFFFFF"/>
                </a:solidFill>
              </a:rPr>
              <a:t>Deforestation</a:t>
            </a:r>
            <a:r>
              <a:rPr lang="hr-HR" sz="8000" dirty="0">
                <a:solidFill>
                  <a:srgbClr val="FFFFFF"/>
                </a:solidFill>
              </a:rPr>
              <a:t> ili uništavanje </a:t>
            </a:r>
            <a:r>
              <a:rPr lang="hr-HR" sz="8000" dirty="0" smtClean="0">
                <a:solidFill>
                  <a:srgbClr val="FFFFFF"/>
                </a:solidFill>
              </a:rPr>
              <a:t>šuma</a:t>
            </a:r>
            <a:br>
              <a:rPr lang="hr-HR" sz="8000" dirty="0" smtClean="0">
                <a:solidFill>
                  <a:srgbClr val="FFFFFF"/>
                </a:solidFill>
              </a:rPr>
            </a:br>
            <a:r>
              <a:rPr lang="hr-HR" sz="8000" dirty="0" smtClean="0">
                <a:solidFill>
                  <a:srgbClr val="FFFFFF"/>
                </a:solidFill>
              </a:rPr>
              <a:t/>
            </a:r>
            <a:br>
              <a:rPr lang="hr-HR" sz="8000" dirty="0" smtClean="0">
                <a:solidFill>
                  <a:srgbClr val="FFFFFF"/>
                </a:solidFill>
              </a:rPr>
            </a:br>
            <a:r>
              <a:rPr lang="hr-HR" sz="8000" dirty="0">
                <a:solidFill>
                  <a:srgbClr val="FFFFFF"/>
                </a:solidFill>
              </a:rPr>
              <a:t> </a:t>
            </a:r>
            <a:r>
              <a:rPr lang="hr-HR" sz="8000" dirty="0" smtClean="0">
                <a:solidFill>
                  <a:srgbClr val="FFFFFF"/>
                </a:solidFill>
              </a:rPr>
              <a:t>                </a:t>
            </a:r>
            <a:r>
              <a:rPr lang="hr-HR" sz="3600" dirty="0" smtClean="0"/>
              <a:t>Veronika </a:t>
            </a:r>
            <a:r>
              <a:rPr lang="hr-HR" sz="3600" dirty="0"/>
              <a:t>Majstorović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                                           &amp; </a:t>
            </a:r>
            <a:r>
              <a:rPr lang="hr-HR" sz="3600" dirty="0"/>
              <a:t>Andrej </a:t>
            </a:r>
            <a:r>
              <a:rPr lang="hr-HR" sz="3600" dirty="0" err="1"/>
              <a:t>Šeperac</a:t>
            </a:r>
            <a:r>
              <a:rPr lang="hr-HR" sz="8000" dirty="0"/>
              <a:t/>
            </a:r>
            <a:br>
              <a:rPr lang="hr-HR" sz="8000" dirty="0"/>
            </a:br>
            <a:r>
              <a:rPr lang="hr-HR" sz="8000" dirty="0">
                <a:solidFill>
                  <a:srgbClr val="FFFFFF"/>
                </a:solidFill>
              </a:rPr>
              <a:t/>
            </a:r>
            <a:br>
              <a:rPr lang="hr-HR" sz="8000" dirty="0">
                <a:solidFill>
                  <a:srgbClr val="FFFFFF"/>
                </a:solidFill>
              </a:rPr>
            </a:br>
            <a:endParaRPr lang="hr-HR" sz="8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934"/>
            <a:ext cx="804195" cy="0"/>
          </a:xfrm>
          <a:prstGeom prst="line">
            <a:avLst/>
          </a:prstGeom>
          <a:ln w="1238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7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B6C6491-4A25-4638-B352-7708F0A2A1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2146" y="1077626"/>
            <a:ext cx="9958754" cy="2966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>
                <a:solidFill>
                  <a:schemeClr val="bg1"/>
                </a:solidFill>
              </a:rPr>
              <a:t>What is that?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6943" y="3472573"/>
            <a:ext cx="9257512" cy="164916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hr-HR" sz="4400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hr-HR" sz="4400" dirty="0">
              <a:solidFill>
                <a:schemeClr val="bg1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Deforestation </a:t>
            </a:r>
            <a:r>
              <a:rPr lang="en-US" sz="4400" dirty="0">
                <a:solidFill>
                  <a:schemeClr val="bg1"/>
                </a:solidFill>
              </a:rPr>
              <a:t>is a worldwide problem where people are destroying forests, jungles and </a:t>
            </a:r>
            <a:r>
              <a:rPr lang="en-US" sz="4400" dirty="0" smtClean="0">
                <a:solidFill>
                  <a:schemeClr val="bg1"/>
                </a:solidFill>
              </a:rPr>
              <a:t>e</a:t>
            </a:r>
            <a:r>
              <a:rPr lang="hr-HR" sz="4400" dirty="0" smtClean="0">
                <a:solidFill>
                  <a:schemeClr val="bg1"/>
                </a:solidFill>
              </a:rPr>
              <a:t>t</a:t>
            </a:r>
            <a:r>
              <a:rPr lang="en-US" sz="4400" dirty="0" smtClean="0">
                <a:solidFill>
                  <a:schemeClr val="bg1"/>
                </a:solidFill>
              </a:rPr>
              <a:t>c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14"/>
            <a:ext cx="804195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3">
            <a:extLst>
              <a:ext uri="{FF2B5EF4-FFF2-40B4-BE49-F238E27FC236}">
                <a16:creationId xmlns:a16="http://schemas.microsoft.com/office/drawing/2014/main" id="{3C1E9D18-D981-C41C-8302-4EFE60F5E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82" y="98590"/>
            <a:ext cx="4222464" cy="39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Why</a:t>
            </a:r>
            <a:r>
              <a:rPr lang="hr-HR" dirty="0" smtClean="0"/>
              <a:t> are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cutting</a:t>
            </a:r>
            <a:r>
              <a:rPr lang="hr-HR" dirty="0" smtClean="0"/>
              <a:t>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trees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</a:t>
            </a:r>
            <a:r>
              <a:rPr lang="en-US" dirty="0" smtClean="0"/>
              <a:t>he </a:t>
            </a:r>
            <a:r>
              <a:rPr lang="en-US" dirty="0"/>
              <a:t>biggest driver of deforestation is agriculture. Farmers cut forests to provide more room for planting crops or grazing </a:t>
            </a:r>
            <a:r>
              <a:rPr lang="en-US" dirty="0" smtClean="0"/>
              <a:t>livestock</a:t>
            </a:r>
            <a:endParaRPr lang="hr-HR" dirty="0" smtClean="0"/>
          </a:p>
          <a:p>
            <a:r>
              <a:rPr lang="hr-HR" dirty="0"/>
              <a:t> </a:t>
            </a:r>
            <a:r>
              <a:rPr lang="hr-HR" dirty="0" err="1"/>
              <a:t>building</a:t>
            </a:r>
            <a:r>
              <a:rPr lang="hr-HR" dirty="0"/>
              <a:t> </a:t>
            </a:r>
            <a:r>
              <a:rPr lang="hr-HR" dirty="0" err="1"/>
              <a:t>houses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furniture</a:t>
            </a:r>
            <a:endParaRPr lang="hr-HR" dirty="0" smtClean="0"/>
          </a:p>
          <a:p>
            <a:r>
              <a:rPr lang="en-US" dirty="0"/>
              <a:t>make space for more people that are looking for a new place to </a:t>
            </a:r>
            <a:r>
              <a:rPr lang="en-US" dirty="0" smtClean="0"/>
              <a:t>live</a:t>
            </a:r>
            <a:endParaRPr lang="hr-HR" dirty="0"/>
          </a:p>
          <a:p>
            <a:r>
              <a:rPr lang="hr-HR" dirty="0"/>
              <a:t>t</a:t>
            </a:r>
            <a:r>
              <a:rPr lang="hr-HR" dirty="0" smtClean="0"/>
              <a:t>o make </a:t>
            </a:r>
            <a:r>
              <a:rPr lang="hr-HR" dirty="0" err="1" smtClean="0"/>
              <a:t>paper</a:t>
            </a:r>
            <a:endParaRPr lang="hr-HR" dirty="0" smtClean="0"/>
          </a:p>
          <a:p>
            <a:r>
              <a:rPr lang="hr-HR" dirty="0" smtClean="0"/>
              <a:t>for </a:t>
            </a:r>
            <a:r>
              <a:rPr lang="hr-HR" dirty="0" err="1" smtClean="0"/>
              <a:t>heating</a:t>
            </a:r>
            <a:r>
              <a:rPr lang="hr-HR" dirty="0" smtClean="0"/>
              <a:t> </a:t>
            </a:r>
            <a:r>
              <a:rPr lang="hr-HR" dirty="0" err="1" smtClean="0"/>
              <a:t>purposes</a:t>
            </a:r>
            <a:endParaRPr lang="hr-HR" dirty="0" smtClean="0"/>
          </a:p>
          <a:p>
            <a:r>
              <a:rPr lang="hr-HR" dirty="0" err="1" smtClean="0"/>
              <a:t>etc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61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AA6A2E0-18A1-4B22-8F61-5E162B6742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88136" y="1090244"/>
            <a:ext cx="10447372" cy="782518"/>
          </a:xfrm>
        </p:spPr>
        <p:txBody>
          <a:bodyPr anchor="t">
            <a:normAutofit/>
          </a:bodyPr>
          <a:lstStyle/>
          <a:p>
            <a:r>
              <a:rPr lang="hr-HR" sz="4000" dirty="0" err="1" smtClean="0"/>
              <a:t>Deforestation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the</a:t>
            </a:r>
            <a:r>
              <a:rPr lang="hr-HR" sz="4000" dirty="0" smtClean="0"/>
              <a:t> </a:t>
            </a:r>
            <a:r>
              <a:rPr lang="hr-HR" sz="4000" dirty="0" err="1" smtClean="0"/>
              <a:t>world</a:t>
            </a:r>
            <a:r>
              <a:rPr lang="hr-HR" sz="4000" dirty="0" smtClean="0"/>
              <a:t> </a:t>
            </a:r>
            <a:endParaRPr lang="hr-HR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5909CB-6CD3-45DF-9920-8D8182485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7244"/>
            <a:ext cx="804195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5AFDD579-3885-B80D-B616-834069280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735164"/>
              </p:ext>
            </p:extLst>
          </p:nvPr>
        </p:nvGraphicFramePr>
        <p:xfrm>
          <a:off x="5489112" y="857104"/>
          <a:ext cx="6450624" cy="573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mazon Rainforest: Highest deforestation rate in six years - BBC Ne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060006"/>
            <a:ext cx="5260512" cy="29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are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consequences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74" y="3383432"/>
            <a:ext cx="3182388" cy="2322777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235998" y="2206066"/>
            <a:ext cx="3211731" cy="1855981"/>
          </a:xfrm>
          <a:prstGeom prst="rect">
            <a:avLst/>
          </a:prstGeom>
          <a:solidFill>
            <a:srgbClr val="412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 smtClean="0">
              <a:solidFill>
                <a:schemeClr val="bg1"/>
              </a:solidFill>
            </a:endParaRPr>
          </a:p>
          <a:p>
            <a:pPr algn="ctr"/>
            <a:endParaRPr lang="hr-HR" sz="2800" dirty="0">
              <a:solidFill>
                <a:schemeClr val="bg1"/>
              </a:solidFill>
            </a:endParaRPr>
          </a:p>
          <a:p>
            <a:pPr algn="ctr"/>
            <a:r>
              <a:rPr lang="hr-HR" sz="2800" dirty="0" err="1">
                <a:solidFill>
                  <a:schemeClr val="bg1"/>
                </a:solidFill>
              </a:rPr>
              <a:t>d</a:t>
            </a:r>
            <a:r>
              <a:rPr lang="hr-HR" sz="2800" dirty="0" err="1" smtClean="0">
                <a:solidFill>
                  <a:schemeClr val="bg1"/>
                </a:solidFill>
              </a:rPr>
              <a:t>esertification</a:t>
            </a:r>
            <a:endParaRPr lang="hr-HR" sz="2800" dirty="0" smtClean="0">
              <a:solidFill>
                <a:schemeClr val="bg1"/>
              </a:solidFill>
            </a:endParaRPr>
          </a:p>
          <a:p>
            <a:pPr algn="ctr"/>
            <a:endParaRPr lang="hr-HR" sz="2800" dirty="0">
              <a:solidFill>
                <a:schemeClr val="bg1"/>
              </a:solidFill>
            </a:endParaRPr>
          </a:p>
          <a:p>
            <a:pPr algn="ctr"/>
            <a:endParaRPr lang="hr-HR" sz="2800" dirty="0" smtClean="0">
              <a:solidFill>
                <a:schemeClr val="bg1"/>
              </a:solidFill>
            </a:endParaRPr>
          </a:p>
          <a:p>
            <a:pPr algn="ctr"/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8883795" y="2031099"/>
            <a:ext cx="2312377" cy="1705708"/>
          </a:xfrm>
          <a:prstGeom prst="rect">
            <a:avLst/>
          </a:prstGeom>
          <a:solidFill>
            <a:srgbClr val="412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err="1" smtClean="0"/>
              <a:t>flooding</a:t>
            </a:r>
            <a:endParaRPr lang="hr-HR" sz="2800" dirty="0"/>
          </a:p>
        </p:txBody>
      </p:sp>
      <p:sp>
        <p:nvSpPr>
          <p:cNvPr id="10" name="Pravokutnik 9"/>
          <p:cNvSpPr/>
          <p:nvPr/>
        </p:nvSpPr>
        <p:spPr>
          <a:xfrm>
            <a:off x="8792308" y="4692782"/>
            <a:ext cx="2795954" cy="1828801"/>
          </a:xfrm>
          <a:prstGeom prst="rect">
            <a:avLst/>
          </a:prstGeom>
          <a:solidFill>
            <a:srgbClr val="412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err="1" smtClean="0"/>
              <a:t>reduction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oxygen</a:t>
            </a:r>
            <a:endParaRPr lang="hr-HR" sz="2800" dirty="0"/>
          </a:p>
        </p:txBody>
      </p:sp>
      <p:sp>
        <p:nvSpPr>
          <p:cNvPr id="11" name="Pravokutnik 10"/>
          <p:cNvSpPr/>
          <p:nvPr/>
        </p:nvSpPr>
        <p:spPr>
          <a:xfrm>
            <a:off x="1235998" y="4692782"/>
            <a:ext cx="2975517" cy="1828801"/>
          </a:xfrm>
          <a:prstGeom prst="rect">
            <a:avLst/>
          </a:prstGeom>
          <a:solidFill>
            <a:srgbClr val="4124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err="1"/>
              <a:t>fewer</a:t>
            </a:r>
            <a:r>
              <a:rPr lang="hr-HR" sz="2800" dirty="0"/>
              <a:t> </a:t>
            </a:r>
            <a:r>
              <a:rPr lang="hr-HR" sz="2800" dirty="0" err="1"/>
              <a:t>crops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98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36D08E-1EEE-40A7-9B9D-E4199C637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88136" y="1090245"/>
            <a:ext cx="9922764" cy="1321651"/>
          </a:xfrm>
        </p:spPr>
        <p:txBody>
          <a:bodyPr>
            <a:normAutofit/>
          </a:bodyPr>
          <a:lstStyle/>
          <a:p>
            <a:r>
              <a:rPr lang="hr-HR" sz="4000" dirty="0" err="1"/>
              <a:t>Deforestation</a:t>
            </a:r>
            <a:r>
              <a:rPr lang="hr-HR" sz="4000" dirty="0"/>
              <a:t> </a:t>
            </a:r>
            <a:r>
              <a:rPr lang="hr-HR" sz="4000" dirty="0" err="1"/>
              <a:t>in</a:t>
            </a:r>
            <a:r>
              <a:rPr lang="hr-HR" sz="4000" dirty="0"/>
              <a:t> Croatia</a:t>
            </a:r>
            <a:endParaRPr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78AAA5-4D2F-46A1-80DC-AF8E673E8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2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251741" y="1698312"/>
            <a:ext cx="5486400" cy="3323192"/>
          </a:xfrm>
        </p:spPr>
        <p:txBody>
          <a:bodyPr anchor="t">
            <a:noAutofit/>
          </a:bodyPr>
          <a:lstStyle/>
          <a:p>
            <a:r>
              <a:rPr lang="hr-HR" sz="2800" b="1" dirty="0"/>
              <a:t>Croatia </a:t>
            </a:r>
            <a:r>
              <a:rPr lang="hr-HR" sz="2800" b="1" dirty="0" err="1"/>
              <a:t>is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a </a:t>
            </a:r>
            <a:r>
              <a:rPr lang="hr-HR" sz="2800" b="1" dirty="0" err="1"/>
              <a:t>big</a:t>
            </a:r>
            <a:r>
              <a:rPr lang="hr-HR" sz="2800" b="1" dirty="0"/>
              <a:t> problem </a:t>
            </a:r>
            <a:r>
              <a:rPr lang="hr-HR" sz="2800" b="1" dirty="0" err="1"/>
              <a:t>due</a:t>
            </a:r>
            <a:r>
              <a:rPr lang="hr-HR" sz="2800" b="1" dirty="0"/>
              <a:t> to </a:t>
            </a:r>
            <a:r>
              <a:rPr lang="hr-HR" sz="2800" b="1" dirty="0" err="1"/>
              <a:t>deforestation</a:t>
            </a:r>
            <a:r>
              <a:rPr lang="hr-HR" sz="2800" b="1" dirty="0" smtClean="0"/>
              <a:t>, </a:t>
            </a:r>
            <a:r>
              <a:rPr lang="hr-HR" sz="2800" b="1" dirty="0" err="1" smtClean="0"/>
              <a:t>we</a:t>
            </a:r>
            <a:r>
              <a:rPr lang="hr-HR" sz="2800" b="1" dirty="0" smtClean="0"/>
              <a:t> </a:t>
            </a:r>
            <a:r>
              <a:rPr lang="hr-HR" sz="2800" b="1" dirty="0" err="1"/>
              <a:t>have</a:t>
            </a:r>
            <a:r>
              <a:rPr lang="hr-HR" sz="2800" b="1" dirty="0"/>
              <a:t> </a:t>
            </a:r>
            <a:r>
              <a:rPr lang="hr-HR" sz="2800" b="1" dirty="0" err="1"/>
              <a:t>forests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all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our</a:t>
            </a:r>
            <a:r>
              <a:rPr lang="hr-HR" sz="2800" b="1" dirty="0"/>
              <a:t> </a:t>
            </a:r>
            <a:r>
              <a:rPr lang="hr-HR" sz="2800" b="1" dirty="0" err="1"/>
              <a:t>parts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 smtClean="0"/>
              <a:t>country</a:t>
            </a:r>
            <a:endParaRPr lang="hr-HR" sz="2800" b="1" dirty="0" smtClean="0"/>
          </a:p>
          <a:p>
            <a:r>
              <a:rPr lang="hr-HR" sz="2800" b="1" dirty="0" smtClean="0"/>
              <a:t> </a:t>
            </a:r>
            <a:r>
              <a:rPr lang="hr-HR" sz="2800" b="1" dirty="0" err="1"/>
              <a:t>h</a:t>
            </a:r>
            <a:r>
              <a:rPr lang="hr-HR" sz="2800" b="1" dirty="0" err="1" smtClean="0"/>
              <a:t>ere</a:t>
            </a:r>
            <a:r>
              <a:rPr lang="hr-HR" sz="2800" b="1" dirty="0" smtClean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Banovina </a:t>
            </a:r>
            <a:r>
              <a:rPr lang="hr-HR" sz="2800" b="1" dirty="0" err="1"/>
              <a:t>highest</a:t>
            </a:r>
            <a:r>
              <a:rPr lang="hr-HR" sz="2800" b="1" dirty="0"/>
              <a:t> </a:t>
            </a:r>
            <a:r>
              <a:rPr lang="hr-HR" sz="2800" b="1" dirty="0" err="1"/>
              <a:t>paid</a:t>
            </a:r>
            <a:r>
              <a:rPr lang="hr-HR" sz="2800" b="1" dirty="0"/>
              <a:t> </a:t>
            </a:r>
            <a:r>
              <a:rPr lang="hr-HR" sz="2800" b="1" dirty="0" err="1"/>
              <a:t>job</a:t>
            </a:r>
            <a:r>
              <a:rPr lang="hr-HR" sz="2800" b="1" dirty="0"/>
              <a:t> </a:t>
            </a:r>
            <a:r>
              <a:rPr lang="hr-HR" sz="2800" b="1" dirty="0" err="1"/>
              <a:t>is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 smtClean="0"/>
              <a:t>lumberjack</a:t>
            </a:r>
            <a:r>
              <a:rPr lang="hr-HR" sz="2800" b="1" dirty="0" smtClean="0"/>
              <a:t> </a:t>
            </a:r>
          </a:p>
          <a:p>
            <a:pPr marL="0" indent="0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 More </a:t>
            </a:r>
            <a:r>
              <a:rPr lang="hr-HR" sz="2800" b="1" dirty="0" err="1">
                <a:solidFill>
                  <a:srgbClr val="FF0000"/>
                </a:solidFill>
              </a:rPr>
              <a:t>than</a:t>
            </a:r>
            <a:r>
              <a:rPr lang="hr-HR" sz="2800" b="1" dirty="0">
                <a:solidFill>
                  <a:srgbClr val="FF0000"/>
                </a:solidFill>
              </a:rPr>
              <a:t> 21% </a:t>
            </a:r>
            <a:r>
              <a:rPr lang="hr-HR" sz="2800" b="1" dirty="0" err="1">
                <a:solidFill>
                  <a:srgbClr val="FF0000"/>
                </a:solidFill>
              </a:rPr>
              <a:t>of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Croatia’s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</a:rPr>
              <a:t>   </a:t>
            </a:r>
            <a:r>
              <a:rPr lang="hr-HR" sz="2800" b="1" dirty="0" smtClean="0">
                <a:solidFill>
                  <a:srgbClr val="FF0000"/>
                </a:solidFill>
              </a:rPr>
              <a:t>  </a:t>
            </a:r>
            <a:r>
              <a:rPr lang="hr-HR" sz="2800" b="1" dirty="0" err="1" smtClean="0">
                <a:solidFill>
                  <a:srgbClr val="FF0000"/>
                </a:solidFill>
              </a:rPr>
              <a:t>forest</a:t>
            </a:r>
            <a:r>
              <a:rPr lang="hr-HR" sz="2800" b="1" dirty="0" smtClean="0">
                <a:solidFill>
                  <a:srgbClr val="FF0000"/>
                </a:solidFill>
              </a:rPr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was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err="1" smtClean="0">
                <a:solidFill>
                  <a:srgbClr val="FF0000"/>
                </a:solidFill>
              </a:rPr>
              <a:t>destroyed</a:t>
            </a:r>
            <a:r>
              <a:rPr lang="hr-HR" sz="2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6BB2EA9-540C-16F3-4F5E-D13DD9683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972"/>
            <a:ext cx="6049518" cy="5257028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95D283F5-0C86-0965-7E4E-1D49517A5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4" y="5021504"/>
            <a:ext cx="3607885" cy="18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EBEA54-8F0D-190A-1F5D-7ABC415A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74" y="457199"/>
            <a:ext cx="9922764" cy="1294228"/>
          </a:xfrm>
        </p:spPr>
        <p:txBody>
          <a:bodyPr/>
          <a:lstStyle/>
          <a:p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b="0" dirty="0" err="1"/>
              <a:t>prevent</a:t>
            </a:r>
            <a:r>
              <a:rPr lang="hr-HR" b="0" dirty="0"/>
              <a:t> </a:t>
            </a:r>
            <a:r>
              <a:rPr lang="hr-HR" b="0" dirty="0" err="1"/>
              <a:t>deforestation</a:t>
            </a:r>
            <a:r>
              <a:rPr lang="hr-HR" b="0" dirty="0"/>
              <a:t>?</a:t>
            </a:r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92E46C-5007-A6E2-9639-9353D913C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68" y="1431394"/>
            <a:ext cx="11095893" cy="3838722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u</a:t>
            </a:r>
            <a:r>
              <a:rPr lang="hr-HR" sz="2400" b="1" dirty="0" err="1" smtClean="0"/>
              <a:t>nfortunetly</a:t>
            </a:r>
            <a:r>
              <a:rPr lang="hr-HR" sz="2400" b="1" dirty="0" smtClean="0"/>
              <a:t> </a:t>
            </a:r>
            <a:r>
              <a:rPr lang="hr-HR" sz="2400" b="1" dirty="0" err="1"/>
              <a:t>we</a:t>
            </a:r>
            <a:r>
              <a:rPr lang="hr-HR" sz="2400" b="1" dirty="0"/>
              <a:t> </a:t>
            </a:r>
            <a:r>
              <a:rPr lang="hr-HR" sz="2400" b="1" dirty="0" err="1"/>
              <a:t>have</a:t>
            </a:r>
            <a:r>
              <a:rPr lang="hr-HR" sz="2400" b="1" dirty="0"/>
              <a:t> no </a:t>
            </a:r>
            <a:r>
              <a:rPr lang="hr-HR" sz="2400" b="1" dirty="0" err="1"/>
              <a:t>power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rights</a:t>
            </a:r>
            <a:r>
              <a:rPr lang="hr-HR" sz="2400" b="1" dirty="0"/>
              <a:t> to </a:t>
            </a:r>
            <a:r>
              <a:rPr lang="hr-HR" sz="2400" b="1" dirty="0" err="1"/>
              <a:t>prevent</a:t>
            </a:r>
            <a:r>
              <a:rPr lang="hr-HR" sz="2400" b="1" dirty="0"/>
              <a:t> </a:t>
            </a:r>
            <a:r>
              <a:rPr lang="hr-HR" sz="2400" b="1" dirty="0" err="1"/>
              <a:t>it</a:t>
            </a:r>
            <a:r>
              <a:rPr lang="hr-HR" sz="2400" b="1" dirty="0"/>
              <a:t> but </a:t>
            </a:r>
            <a:r>
              <a:rPr lang="hr-HR" sz="2400" b="1" dirty="0" err="1"/>
              <a:t>we</a:t>
            </a:r>
            <a:r>
              <a:rPr lang="hr-HR" sz="2400" b="1" dirty="0"/>
              <a:t> </a:t>
            </a:r>
            <a:r>
              <a:rPr lang="hr-HR" sz="2400" b="1" dirty="0" err="1"/>
              <a:t>can</a:t>
            </a:r>
            <a:r>
              <a:rPr lang="hr-HR" sz="2400" b="1" dirty="0"/>
              <a:t> </a:t>
            </a:r>
            <a:r>
              <a:rPr lang="hr-HR" sz="2400" b="1" dirty="0" err="1"/>
              <a:t>grow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lost</a:t>
            </a:r>
            <a:r>
              <a:rPr lang="hr-HR" sz="2400" b="1" dirty="0"/>
              <a:t> </a:t>
            </a:r>
            <a:r>
              <a:rPr lang="hr-HR" sz="2400" b="1" dirty="0" err="1"/>
              <a:t>back</a:t>
            </a:r>
            <a:r>
              <a:rPr lang="hr-HR" sz="2400" b="1" dirty="0"/>
              <a:t>, </a:t>
            </a:r>
            <a:r>
              <a:rPr lang="hr-HR" sz="2400" b="1" dirty="0" err="1"/>
              <a:t>in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world</a:t>
            </a:r>
            <a:r>
              <a:rPr lang="hr-HR" sz="2400" b="1" dirty="0"/>
              <a:t> </a:t>
            </a:r>
            <a:r>
              <a:rPr lang="hr-HR" sz="2400" b="1" dirty="0" err="1"/>
              <a:t>there</a:t>
            </a:r>
            <a:r>
              <a:rPr lang="hr-HR" sz="2400" b="1" dirty="0"/>
              <a:t> </a:t>
            </a:r>
            <a:r>
              <a:rPr lang="hr-HR" sz="2400" b="1" dirty="0" smtClean="0"/>
              <a:t>are more </a:t>
            </a:r>
            <a:r>
              <a:rPr lang="hr-HR" sz="2400" b="1" dirty="0" err="1"/>
              <a:t>than</a:t>
            </a:r>
            <a:r>
              <a:rPr lang="hr-HR" sz="2400" b="1" dirty="0"/>
              <a:t> 5000 </a:t>
            </a:r>
            <a:r>
              <a:rPr lang="hr-HR" sz="2400" b="1" dirty="0" err="1"/>
              <a:t>organisations</a:t>
            </a:r>
            <a:r>
              <a:rPr lang="hr-HR" sz="2400" b="1" dirty="0"/>
              <a:t> </a:t>
            </a:r>
            <a:r>
              <a:rPr lang="hr-HR" sz="2400" b="1" dirty="0" err="1"/>
              <a:t>that</a:t>
            </a:r>
            <a:r>
              <a:rPr lang="hr-HR" sz="2400" b="1" dirty="0"/>
              <a:t> </a:t>
            </a:r>
            <a:r>
              <a:rPr lang="hr-HR" sz="2400" b="1" dirty="0" err="1"/>
              <a:t>want</a:t>
            </a:r>
            <a:r>
              <a:rPr lang="hr-HR" sz="2400" b="1" dirty="0"/>
              <a:t> to </a:t>
            </a:r>
            <a:r>
              <a:rPr lang="hr-HR" sz="2400" b="1" dirty="0" err="1"/>
              <a:t>restore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life</a:t>
            </a:r>
            <a:r>
              <a:rPr lang="hr-HR" sz="2400" b="1" dirty="0"/>
              <a:t> to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smtClean="0"/>
              <a:t>planet</a:t>
            </a:r>
            <a:endParaRPr lang="hr-HR" sz="2400" b="1" dirty="0"/>
          </a:p>
          <a:p>
            <a:r>
              <a:rPr lang="hr-HR" sz="2400" b="1" dirty="0" err="1"/>
              <a:t>y</a:t>
            </a:r>
            <a:r>
              <a:rPr lang="hr-HR" sz="2400" b="1" dirty="0" err="1" smtClean="0"/>
              <a:t>ou</a:t>
            </a:r>
            <a:r>
              <a:rPr lang="hr-HR" sz="2400" b="1" dirty="0" smtClean="0"/>
              <a:t> </a:t>
            </a:r>
            <a:r>
              <a:rPr lang="hr-HR" sz="2400" b="1" dirty="0" err="1"/>
              <a:t>can</a:t>
            </a:r>
            <a:r>
              <a:rPr lang="hr-HR" sz="2400" b="1" dirty="0"/>
              <a:t> </a:t>
            </a:r>
            <a:r>
              <a:rPr lang="hr-HR" sz="2400" b="1" dirty="0" err="1"/>
              <a:t>join</a:t>
            </a:r>
            <a:r>
              <a:rPr lang="hr-HR" sz="2400" b="1" dirty="0"/>
              <a:t> </a:t>
            </a:r>
            <a:r>
              <a:rPr lang="hr-HR" sz="2400" b="1" dirty="0" err="1"/>
              <a:t>them</a:t>
            </a:r>
            <a:r>
              <a:rPr lang="hr-HR" sz="2400" b="1" dirty="0"/>
              <a:t> </a:t>
            </a:r>
            <a:r>
              <a:rPr lang="hr-HR" sz="2400" b="1" dirty="0" err="1"/>
              <a:t>using</a:t>
            </a:r>
            <a:r>
              <a:rPr lang="hr-HR" sz="2400" b="1" dirty="0"/>
              <a:t> </a:t>
            </a:r>
            <a:r>
              <a:rPr lang="hr-HR" sz="2400" b="1" dirty="0" err="1"/>
              <a:t>your</a:t>
            </a:r>
            <a:r>
              <a:rPr lang="hr-HR" sz="2400" b="1" dirty="0"/>
              <a:t> </a:t>
            </a:r>
            <a:r>
              <a:rPr lang="hr-HR" sz="2400" b="1" dirty="0" err="1"/>
              <a:t>mobile</a:t>
            </a:r>
            <a:r>
              <a:rPr lang="hr-HR" sz="2400" b="1" dirty="0"/>
              <a:t> </a:t>
            </a:r>
            <a:r>
              <a:rPr lang="hr-HR" sz="2400" b="1" dirty="0" err="1"/>
              <a:t>devices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maybe</a:t>
            </a:r>
            <a:r>
              <a:rPr lang="hr-HR" sz="2400" b="1" dirty="0"/>
              <a:t> </a:t>
            </a:r>
            <a:r>
              <a:rPr lang="hr-HR" sz="2400" b="1" dirty="0" err="1"/>
              <a:t>if</a:t>
            </a:r>
            <a:r>
              <a:rPr lang="hr-HR" sz="2400" b="1" dirty="0"/>
              <a:t> </a:t>
            </a:r>
            <a:r>
              <a:rPr lang="hr-HR" sz="2400" b="1" dirty="0" err="1"/>
              <a:t>you</a:t>
            </a:r>
            <a:r>
              <a:rPr lang="hr-HR" sz="2400" b="1" dirty="0"/>
              <a:t> </a:t>
            </a:r>
            <a:r>
              <a:rPr lang="hr-HR" sz="2400" b="1" dirty="0" err="1"/>
              <a:t>want</a:t>
            </a:r>
            <a:r>
              <a:rPr lang="hr-HR" sz="2400" b="1" dirty="0"/>
              <a:t> to start </a:t>
            </a:r>
            <a:r>
              <a:rPr lang="hr-HR" sz="2400" b="1" dirty="0" err="1"/>
              <a:t>your</a:t>
            </a:r>
            <a:r>
              <a:rPr lang="hr-HR" sz="2400" b="1" dirty="0"/>
              <a:t> </a:t>
            </a:r>
            <a:r>
              <a:rPr lang="hr-HR" sz="2400" b="1" dirty="0" err="1"/>
              <a:t>own</a:t>
            </a:r>
            <a:r>
              <a:rPr lang="hr-HR" sz="2400" b="1" dirty="0"/>
              <a:t> one </a:t>
            </a:r>
            <a:r>
              <a:rPr lang="hr-HR" sz="2400" b="1" dirty="0" err="1" smtClean="0"/>
              <a:t>day</a:t>
            </a:r>
            <a:endParaRPr lang="sr-Latn-RS" sz="2400" b="1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460DB3E-DB14-AFF7-B05A-731DDA198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33" y="3682231"/>
            <a:ext cx="7615167" cy="3175770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83878162-5223-665C-EFCF-504AD4399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9" y="4488516"/>
            <a:ext cx="4256639" cy="21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DB0CB5-F5D1-27A7-B604-FF4248B9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THANK YOU!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47F95E-1DA2-A227-22FB-B83B1DF8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appriciate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time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2A88096-2ED3-37BA-2044-C328D678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23" y="1955408"/>
            <a:ext cx="5221624" cy="38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jorn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B9081"/>
      </a:accent1>
      <a:accent2>
        <a:srgbClr val="D36681"/>
      </a:accent2>
      <a:accent3>
        <a:srgbClr val="DB81BD"/>
      </a:accent3>
      <a:accent4>
        <a:srgbClr val="CA66D3"/>
      </a:accent4>
      <a:accent5>
        <a:srgbClr val="AE81DB"/>
      </a:accent5>
      <a:accent6>
        <a:srgbClr val="6F66D3"/>
      </a:accent6>
      <a:hlink>
        <a:srgbClr val="5A8B95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219</Words>
  <Application>Microsoft Office PowerPoint</Application>
  <PresentationFormat>Široki zaslon</PresentationFormat>
  <Paragraphs>38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BjornVTI</vt:lpstr>
      <vt:lpstr>Deforestation ili uništavanje šuma                   Veronika Majstorović                                             &amp; Andrej Šeperac  </vt:lpstr>
      <vt:lpstr>What is that?</vt:lpstr>
      <vt:lpstr>Why are we cutting so many trees?</vt:lpstr>
      <vt:lpstr>Deforestation in the world </vt:lpstr>
      <vt:lpstr>What are the consequences?</vt:lpstr>
      <vt:lpstr>Deforestation in Croatia</vt:lpstr>
      <vt:lpstr>Can we prevent deforestation?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Deforestation ili uništavanje šuma</dc:title>
  <dc:creator>Andrej Seperac</dc:creator>
  <cp:lastModifiedBy>Korisnik</cp:lastModifiedBy>
  <cp:revision>17</cp:revision>
  <dcterms:created xsi:type="dcterms:W3CDTF">2022-11-08T21:01:07Z</dcterms:created>
  <dcterms:modified xsi:type="dcterms:W3CDTF">2022-11-10T11:52:52Z</dcterms:modified>
</cp:coreProperties>
</file>