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3" r:id="rId4"/>
    <p:sldId id="262" r:id="rId5"/>
    <p:sldId id="258" r:id="rId6"/>
    <p:sldId id="264"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80D0FB-1A74-CDCC-43D1-CF4C27E31059}" v="578" dt="2023-02-23T11:13:40.104"/>
    <p1510:client id="{51E2C968-8DB7-C200-2AC4-C318CC80A262}" v="46" dt="2023-02-22T17:06:18.537"/>
    <p1510:client id="{AF003648-E3E6-D9A1-BEB1-8F6F647458C0}" v="261" dt="2023-02-23T11:42:10.599"/>
    <p1510:client id="{E9783034-2D2D-44F1-A637-03B375EAA65E}" v="38" dt="2023-02-22T15:15:12.0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F34D6D-E311-408F-BCEF-3B5E1D46F2F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1AAD8F3-F161-41FC-B643-9CB0E7588259}">
      <dgm:prSet/>
      <dgm:spPr/>
      <dgm:t>
        <a:bodyPr/>
        <a:lstStyle/>
        <a:p>
          <a:r>
            <a:rPr lang="en-US" dirty="0"/>
            <a:t>As it is known, Croatia has no problems with drinking water (so far)</a:t>
          </a:r>
        </a:p>
      </dgm:t>
    </dgm:pt>
    <dgm:pt modelId="{8A0AAF48-C77E-492C-9E7F-EE874F284A79}" type="parTrans" cxnId="{1A0D4521-F2DC-4439-A12B-6B718CD4EB70}">
      <dgm:prSet/>
      <dgm:spPr/>
      <dgm:t>
        <a:bodyPr/>
        <a:lstStyle/>
        <a:p>
          <a:endParaRPr lang="en-US"/>
        </a:p>
      </dgm:t>
    </dgm:pt>
    <dgm:pt modelId="{2C14639A-25F4-4579-810B-11F345B62A48}" type="sibTrans" cxnId="{1A0D4521-F2DC-4439-A12B-6B718CD4EB70}">
      <dgm:prSet/>
      <dgm:spPr/>
      <dgm:t>
        <a:bodyPr/>
        <a:lstStyle/>
        <a:p>
          <a:endParaRPr lang="en-US"/>
        </a:p>
      </dgm:t>
    </dgm:pt>
    <dgm:pt modelId="{84712AFB-3D3D-4E25-B95F-45B0E36B32EB}">
      <dgm:prSet/>
      <dgm:spPr/>
      <dgm:t>
        <a:bodyPr/>
        <a:lstStyle/>
        <a:p>
          <a:r>
            <a:rPr lang="en-US" dirty="0"/>
            <a:t>Croatia has average of 27,330 cubic meters of fresh water per capita, which puts us in the first place in EU</a:t>
          </a:r>
        </a:p>
      </dgm:t>
    </dgm:pt>
    <dgm:pt modelId="{24A3A233-6ECF-4FEC-8DBE-3028F545765C}" type="parTrans" cxnId="{EFCFC64D-3D98-45BC-BC1B-63E68CC842EA}">
      <dgm:prSet/>
      <dgm:spPr/>
      <dgm:t>
        <a:bodyPr/>
        <a:lstStyle/>
        <a:p>
          <a:endParaRPr lang="en-US"/>
        </a:p>
      </dgm:t>
    </dgm:pt>
    <dgm:pt modelId="{D75A3B95-F8A6-4400-987C-907659EE14DF}" type="sibTrans" cxnId="{EFCFC64D-3D98-45BC-BC1B-63E68CC842EA}">
      <dgm:prSet/>
      <dgm:spPr/>
      <dgm:t>
        <a:bodyPr/>
        <a:lstStyle/>
        <a:p>
          <a:endParaRPr lang="en-US"/>
        </a:p>
      </dgm:t>
    </dgm:pt>
    <dgm:pt modelId="{B071229C-30EB-4E15-B7C3-3D94F768FA3B}" type="pres">
      <dgm:prSet presAssocID="{A2F34D6D-E311-408F-BCEF-3B5E1D46F2FE}" presName="linear" presStyleCnt="0">
        <dgm:presLayoutVars>
          <dgm:animLvl val="lvl"/>
          <dgm:resizeHandles val="exact"/>
        </dgm:presLayoutVars>
      </dgm:prSet>
      <dgm:spPr/>
    </dgm:pt>
    <dgm:pt modelId="{967D590C-9257-4E12-84A3-FDD782474246}" type="pres">
      <dgm:prSet presAssocID="{41AAD8F3-F161-41FC-B643-9CB0E7588259}" presName="parentText" presStyleLbl="node1" presStyleIdx="0" presStyleCnt="2">
        <dgm:presLayoutVars>
          <dgm:chMax val="0"/>
          <dgm:bulletEnabled val="1"/>
        </dgm:presLayoutVars>
      </dgm:prSet>
      <dgm:spPr/>
    </dgm:pt>
    <dgm:pt modelId="{5145DF48-6ED1-4648-ADEA-6202568F7A94}" type="pres">
      <dgm:prSet presAssocID="{2C14639A-25F4-4579-810B-11F345B62A48}" presName="spacer" presStyleCnt="0"/>
      <dgm:spPr/>
    </dgm:pt>
    <dgm:pt modelId="{F9EAD9AE-ECF4-4CB1-8652-9E80E8B6C113}" type="pres">
      <dgm:prSet presAssocID="{84712AFB-3D3D-4E25-B95F-45B0E36B32EB}" presName="parentText" presStyleLbl="node1" presStyleIdx="1" presStyleCnt="2">
        <dgm:presLayoutVars>
          <dgm:chMax val="0"/>
          <dgm:bulletEnabled val="1"/>
        </dgm:presLayoutVars>
      </dgm:prSet>
      <dgm:spPr/>
    </dgm:pt>
  </dgm:ptLst>
  <dgm:cxnLst>
    <dgm:cxn modelId="{1A0D4521-F2DC-4439-A12B-6B718CD4EB70}" srcId="{A2F34D6D-E311-408F-BCEF-3B5E1D46F2FE}" destId="{41AAD8F3-F161-41FC-B643-9CB0E7588259}" srcOrd="0" destOrd="0" parTransId="{8A0AAF48-C77E-492C-9E7F-EE874F284A79}" sibTransId="{2C14639A-25F4-4579-810B-11F345B62A48}"/>
    <dgm:cxn modelId="{70BC952A-7AE2-41F0-BDF9-321D721AE88B}" type="presOf" srcId="{41AAD8F3-F161-41FC-B643-9CB0E7588259}" destId="{967D590C-9257-4E12-84A3-FDD782474246}" srcOrd="0" destOrd="0" presId="urn:microsoft.com/office/officeart/2005/8/layout/vList2"/>
    <dgm:cxn modelId="{EFCFC64D-3D98-45BC-BC1B-63E68CC842EA}" srcId="{A2F34D6D-E311-408F-BCEF-3B5E1D46F2FE}" destId="{84712AFB-3D3D-4E25-B95F-45B0E36B32EB}" srcOrd="1" destOrd="0" parTransId="{24A3A233-6ECF-4FEC-8DBE-3028F545765C}" sibTransId="{D75A3B95-F8A6-4400-987C-907659EE14DF}"/>
    <dgm:cxn modelId="{8E126DAE-1255-44C9-8B0E-F20FCBF0C449}" type="presOf" srcId="{A2F34D6D-E311-408F-BCEF-3B5E1D46F2FE}" destId="{B071229C-30EB-4E15-B7C3-3D94F768FA3B}" srcOrd="0" destOrd="0" presId="urn:microsoft.com/office/officeart/2005/8/layout/vList2"/>
    <dgm:cxn modelId="{AE06CFEE-1413-40C0-8D48-4EFFBB13C6A9}" type="presOf" srcId="{84712AFB-3D3D-4E25-B95F-45B0E36B32EB}" destId="{F9EAD9AE-ECF4-4CB1-8652-9E80E8B6C113}" srcOrd="0" destOrd="0" presId="urn:microsoft.com/office/officeart/2005/8/layout/vList2"/>
    <dgm:cxn modelId="{BE4BB134-B745-4DD4-B41D-40F3D3EF96E2}" type="presParOf" srcId="{B071229C-30EB-4E15-B7C3-3D94F768FA3B}" destId="{967D590C-9257-4E12-84A3-FDD782474246}" srcOrd="0" destOrd="0" presId="urn:microsoft.com/office/officeart/2005/8/layout/vList2"/>
    <dgm:cxn modelId="{D7F6F99F-2514-4E1E-8239-4AE5B91EC0C7}" type="presParOf" srcId="{B071229C-30EB-4E15-B7C3-3D94F768FA3B}" destId="{5145DF48-6ED1-4648-ADEA-6202568F7A94}" srcOrd="1" destOrd="0" presId="urn:microsoft.com/office/officeart/2005/8/layout/vList2"/>
    <dgm:cxn modelId="{64BF9E1B-86A1-450F-A4FE-9DF6D21772F3}" type="presParOf" srcId="{B071229C-30EB-4E15-B7C3-3D94F768FA3B}" destId="{F9EAD9AE-ECF4-4CB1-8652-9E80E8B6C11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1B0A62-2A19-4417-92C6-16383CB7362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7EC7C20F-2721-4817-B621-A079F92D6D89}">
      <dgm:prSet/>
      <dgm:spPr/>
      <dgm:t>
        <a:bodyPr/>
        <a:lstStyle/>
        <a:p>
          <a:r>
            <a:rPr lang="en-US"/>
            <a:t>Because of global warming every year we have more and more problems with floods, droughts, heavy rains and frost</a:t>
          </a:r>
        </a:p>
      </dgm:t>
    </dgm:pt>
    <dgm:pt modelId="{70B3969F-33E6-4086-AA11-0375A5CEE553}" type="parTrans" cxnId="{87D83154-9FA1-476F-9470-88B040D755D3}">
      <dgm:prSet/>
      <dgm:spPr/>
      <dgm:t>
        <a:bodyPr/>
        <a:lstStyle/>
        <a:p>
          <a:endParaRPr lang="en-US"/>
        </a:p>
      </dgm:t>
    </dgm:pt>
    <dgm:pt modelId="{9A7F9BDA-11C6-47EC-9091-8EBD936EFD37}" type="sibTrans" cxnId="{87D83154-9FA1-476F-9470-88B040D755D3}">
      <dgm:prSet/>
      <dgm:spPr/>
      <dgm:t>
        <a:bodyPr/>
        <a:lstStyle/>
        <a:p>
          <a:endParaRPr lang="en-US"/>
        </a:p>
      </dgm:t>
    </dgm:pt>
    <dgm:pt modelId="{67DB02B8-6EE0-4BC2-8F37-ECF4B4B513BC}">
      <dgm:prSet/>
      <dgm:spPr/>
      <dgm:t>
        <a:bodyPr/>
        <a:lstStyle/>
        <a:p>
          <a:r>
            <a:rPr lang="en-US"/>
            <a:t>In last year we had 80 million euros damage in agriculture because of floods and droughts</a:t>
          </a:r>
        </a:p>
      </dgm:t>
    </dgm:pt>
    <dgm:pt modelId="{233AF941-F622-46C6-86E6-8F4324CE2745}" type="parTrans" cxnId="{A3B4F64E-E152-4367-88E3-9EC15C0DB568}">
      <dgm:prSet/>
      <dgm:spPr/>
      <dgm:t>
        <a:bodyPr/>
        <a:lstStyle/>
        <a:p>
          <a:endParaRPr lang="en-US"/>
        </a:p>
      </dgm:t>
    </dgm:pt>
    <dgm:pt modelId="{12BFFA8E-4799-44A7-8AF1-AE7E988792C6}" type="sibTrans" cxnId="{A3B4F64E-E152-4367-88E3-9EC15C0DB568}">
      <dgm:prSet/>
      <dgm:spPr/>
      <dgm:t>
        <a:bodyPr/>
        <a:lstStyle/>
        <a:p>
          <a:endParaRPr lang="en-US"/>
        </a:p>
      </dgm:t>
    </dgm:pt>
    <dgm:pt modelId="{A3C6A04F-D6B0-44B7-B6C7-C839BC3CCD34}" type="pres">
      <dgm:prSet presAssocID="{981B0A62-2A19-4417-92C6-16383CB7362E}" presName="linear" presStyleCnt="0">
        <dgm:presLayoutVars>
          <dgm:animLvl val="lvl"/>
          <dgm:resizeHandles val="exact"/>
        </dgm:presLayoutVars>
      </dgm:prSet>
      <dgm:spPr/>
    </dgm:pt>
    <dgm:pt modelId="{6A78B35E-5A52-4665-9A0B-A1198762B668}" type="pres">
      <dgm:prSet presAssocID="{7EC7C20F-2721-4817-B621-A079F92D6D89}" presName="parentText" presStyleLbl="node1" presStyleIdx="0" presStyleCnt="2">
        <dgm:presLayoutVars>
          <dgm:chMax val="0"/>
          <dgm:bulletEnabled val="1"/>
        </dgm:presLayoutVars>
      </dgm:prSet>
      <dgm:spPr/>
    </dgm:pt>
    <dgm:pt modelId="{7DB03147-7DE3-46AB-9A45-1792FF889FB6}" type="pres">
      <dgm:prSet presAssocID="{9A7F9BDA-11C6-47EC-9091-8EBD936EFD37}" presName="spacer" presStyleCnt="0"/>
      <dgm:spPr/>
    </dgm:pt>
    <dgm:pt modelId="{89601320-291E-47B6-8283-6ADA457DB011}" type="pres">
      <dgm:prSet presAssocID="{67DB02B8-6EE0-4BC2-8F37-ECF4B4B513BC}" presName="parentText" presStyleLbl="node1" presStyleIdx="1" presStyleCnt="2">
        <dgm:presLayoutVars>
          <dgm:chMax val="0"/>
          <dgm:bulletEnabled val="1"/>
        </dgm:presLayoutVars>
      </dgm:prSet>
      <dgm:spPr/>
    </dgm:pt>
  </dgm:ptLst>
  <dgm:cxnLst>
    <dgm:cxn modelId="{6E13A25B-C7CA-4E27-BB1A-608F64C753FE}" type="presOf" srcId="{67DB02B8-6EE0-4BC2-8F37-ECF4B4B513BC}" destId="{89601320-291E-47B6-8283-6ADA457DB011}" srcOrd="0" destOrd="0" presId="urn:microsoft.com/office/officeart/2005/8/layout/vList2"/>
    <dgm:cxn modelId="{A3B4F64E-E152-4367-88E3-9EC15C0DB568}" srcId="{981B0A62-2A19-4417-92C6-16383CB7362E}" destId="{67DB02B8-6EE0-4BC2-8F37-ECF4B4B513BC}" srcOrd="1" destOrd="0" parTransId="{233AF941-F622-46C6-86E6-8F4324CE2745}" sibTransId="{12BFFA8E-4799-44A7-8AF1-AE7E988792C6}"/>
    <dgm:cxn modelId="{87D83154-9FA1-476F-9470-88B040D755D3}" srcId="{981B0A62-2A19-4417-92C6-16383CB7362E}" destId="{7EC7C20F-2721-4817-B621-A079F92D6D89}" srcOrd="0" destOrd="0" parTransId="{70B3969F-33E6-4086-AA11-0375A5CEE553}" sibTransId="{9A7F9BDA-11C6-47EC-9091-8EBD936EFD37}"/>
    <dgm:cxn modelId="{68DE8D90-DA35-4797-B8E7-FE4255D72E3C}" type="presOf" srcId="{981B0A62-2A19-4417-92C6-16383CB7362E}" destId="{A3C6A04F-D6B0-44B7-B6C7-C839BC3CCD34}" srcOrd="0" destOrd="0" presId="urn:microsoft.com/office/officeart/2005/8/layout/vList2"/>
    <dgm:cxn modelId="{87DCB4FC-710A-46F2-A774-3F71F93C2A76}" type="presOf" srcId="{7EC7C20F-2721-4817-B621-A079F92D6D89}" destId="{6A78B35E-5A52-4665-9A0B-A1198762B668}" srcOrd="0" destOrd="0" presId="urn:microsoft.com/office/officeart/2005/8/layout/vList2"/>
    <dgm:cxn modelId="{A8C4DF57-E2CE-4B99-8CBB-0A70BEB6E249}" type="presParOf" srcId="{A3C6A04F-D6B0-44B7-B6C7-C839BC3CCD34}" destId="{6A78B35E-5A52-4665-9A0B-A1198762B668}" srcOrd="0" destOrd="0" presId="urn:microsoft.com/office/officeart/2005/8/layout/vList2"/>
    <dgm:cxn modelId="{E55F3307-5508-4FD1-A64C-4422A5B9A1B5}" type="presParOf" srcId="{A3C6A04F-D6B0-44B7-B6C7-C839BC3CCD34}" destId="{7DB03147-7DE3-46AB-9A45-1792FF889FB6}" srcOrd="1" destOrd="0" presId="urn:microsoft.com/office/officeart/2005/8/layout/vList2"/>
    <dgm:cxn modelId="{03A11DA3-0B59-4435-83CE-9DDFE43867EA}" type="presParOf" srcId="{A3C6A04F-D6B0-44B7-B6C7-C839BC3CCD34}" destId="{89601320-291E-47B6-8283-6ADA457DB01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A7904D-C95B-4DBA-B442-4A2A5A7A89B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8410B5D-488C-4AEA-82DA-B46BD59C22DC}">
      <dgm:prSet/>
      <dgm:spPr/>
      <dgm:t>
        <a:bodyPr/>
        <a:lstStyle/>
        <a:p>
          <a:r>
            <a:rPr lang="en-US"/>
            <a:t>Currently we don’t have any efficient solutions, </a:t>
          </a:r>
        </a:p>
      </dgm:t>
    </dgm:pt>
    <dgm:pt modelId="{898A07CB-F4A9-40D5-9632-F9EF65CB9748}" type="parTrans" cxnId="{2F7AB817-993F-43FE-B0D1-EC7505A6D94F}">
      <dgm:prSet/>
      <dgm:spPr/>
      <dgm:t>
        <a:bodyPr/>
        <a:lstStyle/>
        <a:p>
          <a:endParaRPr lang="en-US"/>
        </a:p>
      </dgm:t>
    </dgm:pt>
    <dgm:pt modelId="{09724C8C-37DE-4CA7-87D5-97605856F70C}" type="sibTrans" cxnId="{2F7AB817-993F-43FE-B0D1-EC7505A6D94F}">
      <dgm:prSet/>
      <dgm:spPr/>
      <dgm:t>
        <a:bodyPr/>
        <a:lstStyle/>
        <a:p>
          <a:endParaRPr lang="en-US"/>
        </a:p>
      </dgm:t>
    </dgm:pt>
    <dgm:pt modelId="{A437E1CC-6EA1-4790-9445-5DA15AE69385}">
      <dgm:prSet/>
      <dgm:spPr/>
      <dgm:t>
        <a:bodyPr/>
        <a:lstStyle/>
        <a:p>
          <a:r>
            <a:rPr lang="en-US"/>
            <a:t>but we have some ideas to build accumulation lakes from flooded rivers that will be used for storing extra water in the time of droughts (now we irrigate only 1.5% of fields in Croatia)</a:t>
          </a:r>
        </a:p>
      </dgm:t>
    </dgm:pt>
    <dgm:pt modelId="{9CBD1ABF-8FB2-4ED2-A9F8-5F9A8F0E198A}" type="parTrans" cxnId="{578E54F8-B169-4209-AA11-B9163A97C53B}">
      <dgm:prSet/>
      <dgm:spPr/>
      <dgm:t>
        <a:bodyPr/>
        <a:lstStyle/>
        <a:p>
          <a:endParaRPr lang="en-US"/>
        </a:p>
      </dgm:t>
    </dgm:pt>
    <dgm:pt modelId="{AE8584CF-8F13-48D4-B282-51320804E1D4}" type="sibTrans" cxnId="{578E54F8-B169-4209-AA11-B9163A97C53B}">
      <dgm:prSet/>
      <dgm:spPr/>
      <dgm:t>
        <a:bodyPr/>
        <a:lstStyle/>
        <a:p>
          <a:endParaRPr lang="en-US"/>
        </a:p>
      </dgm:t>
    </dgm:pt>
    <dgm:pt modelId="{2FF7FFB2-DF0B-481D-B628-F4E362016832}">
      <dgm:prSet/>
      <dgm:spPr/>
      <dgm:t>
        <a:bodyPr/>
        <a:lstStyle/>
        <a:p>
          <a:r>
            <a:rPr lang="en-US"/>
            <a:t>That kind of lakes can be used as hydro power plant (renewable energy source) and for tourism </a:t>
          </a:r>
        </a:p>
      </dgm:t>
    </dgm:pt>
    <dgm:pt modelId="{87E169F7-8CD8-4539-B787-683CF8F8F82F}" type="parTrans" cxnId="{F8988CC2-2EF8-4D49-9FAB-A0EB2F20C66F}">
      <dgm:prSet/>
      <dgm:spPr/>
      <dgm:t>
        <a:bodyPr/>
        <a:lstStyle/>
        <a:p>
          <a:endParaRPr lang="en-US"/>
        </a:p>
      </dgm:t>
    </dgm:pt>
    <dgm:pt modelId="{8A067CB0-0C79-4D46-9C9D-F6DA72B4CE19}" type="sibTrans" cxnId="{F8988CC2-2EF8-4D49-9FAB-A0EB2F20C66F}">
      <dgm:prSet/>
      <dgm:spPr/>
      <dgm:t>
        <a:bodyPr/>
        <a:lstStyle/>
        <a:p>
          <a:endParaRPr lang="en-US"/>
        </a:p>
      </dgm:t>
    </dgm:pt>
    <dgm:pt modelId="{9730DF56-41C5-47FF-969C-F7C47F06A840}" type="pres">
      <dgm:prSet presAssocID="{DEA7904D-C95B-4DBA-B442-4A2A5A7A89BD}" presName="linear" presStyleCnt="0">
        <dgm:presLayoutVars>
          <dgm:animLvl val="lvl"/>
          <dgm:resizeHandles val="exact"/>
        </dgm:presLayoutVars>
      </dgm:prSet>
      <dgm:spPr/>
    </dgm:pt>
    <dgm:pt modelId="{F331C48A-52CB-4E7F-A347-A3C4B8E233C7}" type="pres">
      <dgm:prSet presAssocID="{98410B5D-488C-4AEA-82DA-B46BD59C22DC}" presName="parentText" presStyleLbl="node1" presStyleIdx="0" presStyleCnt="3">
        <dgm:presLayoutVars>
          <dgm:chMax val="0"/>
          <dgm:bulletEnabled val="1"/>
        </dgm:presLayoutVars>
      </dgm:prSet>
      <dgm:spPr/>
    </dgm:pt>
    <dgm:pt modelId="{5459F530-160A-4DED-8993-5846C9C63984}" type="pres">
      <dgm:prSet presAssocID="{09724C8C-37DE-4CA7-87D5-97605856F70C}" presName="spacer" presStyleCnt="0"/>
      <dgm:spPr/>
    </dgm:pt>
    <dgm:pt modelId="{965F7E2A-F3AE-4B84-A8E6-3EDE0FBCD043}" type="pres">
      <dgm:prSet presAssocID="{A437E1CC-6EA1-4790-9445-5DA15AE69385}" presName="parentText" presStyleLbl="node1" presStyleIdx="1" presStyleCnt="3">
        <dgm:presLayoutVars>
          <dgm:chMax val="0"/>
          <dgm:bulletEnabled val="1"/>
        </dgm:presLayoutVars>
      </dgm:prSet>
      <dgm:spPr/>
    </dgm:pt>
    <dgm:pt modelId="{BBDA42E4-929A-43E1-AD1A-79AD0137F13E}" type="pres">
      <dgm:prSet presAssocID="{AE8584CF-8F13-48D4-B282-51320804E1D4}" presName="spacer" presStyleCnt="0"/>
      <dgm:spPr/>
    </dgm:pt>
    <dgm:pt modelId="{445C03DA-F815-4901-AA6B-BDAC10AC4D9B}" type="pres">
      <dgm:prSet presAssocID="{2FF7FFB2-DF0B-481D-B628-F4E362016832}" presName="parentText" presStyleLbl="node1" presStyleIdx="2" presStyleCnt="3">
        <dgm:presLayoutVars>
          <dgm:chMax val="0"/>
          <dgm:bulletEnabled val="1"/>
        </dgm:presLayoutVars>
      </dgm:prSet>
      <dgm:spPr/>
    </dgm:pt>
  </dgm:ptLst>
  <dgm:cxnLst>
    <dgm:cxn modelId="{2F7AB817-993F-43FE-B0D1-EC7505A6D94F}" srcId="{DEA7904D-C95B-4DBA-B442-4A2A5A7A89BD}" destId="{98410B5D-488C-4AEA-82DA-B46BD59C22DC}" srcOrd="0" destOrd="0" parTransId="{898A07CB-F4A9-40D5-9632-F9EF65CB9748}" sibTransId="{09724C8C-37DE-4CA7-87D5-97605856F70C}"/>
    <dgm:cxn modelId="{D36E5F65-49DB-4575-A289-952DF9953D20}" type="presOf" srcId="{2FF7FFB2-DF0B-481D-B628-F4E362016832}" destId="{445C03DA-F815-4901-AA6B-BDAC10AC4D9B}" srcOrd="0" destOrd="0" presId="urn:microsoft.com/office/officeart/2005/8/layout/vList2"/>
    <dgm:cxn modelId="{87F0E74E-904D-4A34-9526-F85F9E90B541}" type="presOf" srcId="{98410B5D-488C-4AEA-82DA-B46BD59C22DC}" destId="{F331C48A-52CB-4E7F-A347-A3C4B8E233C7}" srcOrd="0" destOrd="0" presId="urn:microsoft.com/office/officeart/2005/8/layout/vList2"/>
    <dgm:cxn modelId="{8C7285B8-4B16-48D0-9650-4105E0847B3D}" type="presOf" srcId="{A437E1CC-6EA1-4790-9445-5DA15AE69385}" destId="{965F7E2A-F3AE-4B84-A8E6-3EDE0FBCD043}" srcOrd="0" destOrd="0" presId="urn:microsoft.com/office/officeart/2005/8/layout/vList2"/>
    <dgm:cxn modelId="{F8988CC2-2EF8-4D49-9FAB-A0EB2F20C66F}" srcId="{DEA7904D-C95B-4DBA-B442-4A2A5A7A89BD}" destId="{2FF7FFB2-DF0B-481D-B628-F4E362016832}" srcOrd="2" destOrd="0" parTransId="{87E169F7-8CD8-4539-B787-683CF8F8F82F}" sibTransId="{8A067CB0-0C79-4D46-9C9D-F6DA72B4CE19}"/>
    <dgm:cxn modelId="{D44858EB-3E9F-4533-BF40-336970BE8EAB}" type="presOf" srcId="{DEA7904D-C95B-4DBA-B442-4A2A5A7A89BD}" destId="{9730DF56-41C5-47FF-969C-F7C47F06A840}" srcOrd="0" destOrd="0" presId="urn:microsoft.com/office/officeart/2005/8/layout/vList2"/>
    <dgm:cxn modelId="{578E54F8-B169-4209-AA11-B9163A97C53B}" srcId="{DEA7904D-C95B-4DBA-B442-4A2A5A7A89BD}" destId="{A437E1CC-6EA1-4790-9445-5DA15AE69385}" srcOrd="1" destOrd="0" parTransId="{9CBD1ABF-8FB2-4ED2-A9F8-5F9A8F0E198A}" sibTransId="{AE8584CF-8F13-48D4-B282-51320804E1D4}"/>
    <dgm:cxn modelId="{E34B3FBF-6FC4-4DB4-91F3-FE8BB87E5E6D}" type="presParOf" srcId="{9730DF56-41C5-47FF-969C-F7C47F06A840}" destId="{F331C48A-52CB-4E7F-A347-A3C4B8E233C7}" srcOrd="0" destOrd="0" presId="urn:microsoft.com/office/officeart/2005/8/layout/vList2"/>
    <dgm:cxn modelId="{21B17790-A6BC-42FB-8352-C489F6E91018}" type="presParOf" srcId="{9730DF56-41C5-47FF-969C-F7C47F06A840}" destId="{5459F530-160A-4DED-8993-5846C9C63984}" srcOrd="1" destOrd="0" presId="urn:microsoft.com/office/officeart/2005/8/layout/vList2"/>
    <dgm:cxn modelId="{AC538DFB-AAD4-41E9-9AF4-C069D99A07D6}" type="presParOf" srcId="{9730DF56-41C5-47FF-969C-F7C47F06A840}" destId="{965F7E2A-F3AE-4B84-A8E6-3EDE0FBCD043}" srcOrd="2" destOrd="0" presId="urn:microsoft.com/office/officeart/2005/8/layout/vList2"/>
    <dgm:cxn modelId="{2C293B95-A132-45ED-9140-1B65102A319B}" type="presParOf" srcId="{9730DF56-41C5-47FF-969C-F7C47F06A840}" destId="{BBDA42E4-929A-43E1-AD1A-79AD0137F13E}" srcOrd="3" destOrd="0" presId="urn:microsoft.com/office/officeart/2005/8/layout/vList2"/>
    <dgm:cxn modelId="{C13CCEDE-A4BE-448F-AAB3-F5773C73CADD}" type="presParOf" srcId="{9730DF56-41C5-47FF-969C-F7C47F06A840}" destId="{445C03DA-F815-4901-AA6B-BDAC10AC4D9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D590C-9257-4E12-84A3-FDD782474246}">
      <dsp:nvSpPr>
        <dsp:cNvPr id="0" name=""/>
        <dsp:cNvSpPr/>
      </dsp:nvSpPr>
      <dsp:spPr>
        <a:xfrm>
          <a:off x="0" y="11727"/>
          <a:ext cx="6253721" cy="246595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As it is known, Croatia has no problems with drinking water (so far)</a:t>
          </a:r>
        </a:p>
      </dsp:txBody>
      <dsp:txXfrm>
        <a:off x="120378" y="132105"/>
        <a:ext cx="6012965" cy="2225201"/>
      </dsp:txXfrm>
    </dsp:sp>
    <dsp:sp modelId="{F9EAD9AE-ECF4-4CB1-8652-9E80E8B6C113}">
      <dsp:nvSpPr>
        <dsp:cNvPr id="0" name=""/>
        <dsp:cNvSpPr/>
      </dsp:nvSpPr>
      <dsp:spPr>
        <a:xfrm>
          <a:off x="0" y="2578484"/>
          <a:ext cx="6253721" cy="2465957"/>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Croatia has average of 27,330 cubic meters of fresh water per capita, which puts us in the first place in EU</a:t>
          </a:r>
        </a:p>
      </dsp:txBody>
      <dsp:txXfrm>
        <a:off x="120378" y="2698862"/>
        <a:ext cx="6012965" cy="2225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8B35E-5A52-4665-9A0B-A1198762B668}">
      <dsp:nvSpPr>
        <dsp:cNvPr id="0" name=""/>
        <dsp:cNvSpPr/>
      </dsp:nvSpPr>
      <dsp:spPr>
        <a:xfrm>
          <a:off x="0" y="125354"/>
          <a:ext cx="6253721" cy="235521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Because of global warming every year we have more and more problems with floods, droughts, heavy rains and frost</a:t>
          </a:r>
        </a:p>
      </dsp:txBody>
      <dsp:txXfrm>
        <a:off x="114972" y="240326"/>
        <a:ext cx="6023777" cy="2125266"/>
      </dsp:txXfrm>
    </dsp:sp>
    <dsp:sp modelId="{89601320-291E-47B6-8283-6ADA457DB011}">
      <dsp:nvSpPr>
        <dsp:cNvPr id="0" name=""/>
        <dsp:cNvSpPr/>
      </dsp:nvSpPr>
      <dsp:spPr>
        <a:xfrm>
          <a:off x="0" y="2575604"/>
          <a:ext cx="6253721" cy="235521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In last year we had 80 million euros damage in agriculture because of floods and droughts</a:t>
          </a:r>
        </a:p>
      </dsp:txBody>
      <dsp:txXfrm>
        <a:off x="114972" y="2690576"/>
        <a:ext cx="6023777" cy="21252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31C48A-52CB-4E7F-A347-A3C4B8E233C7}">
      <dsp:nvSpPr>
        <dsp:cNvPr id="0" name=""/>
        <dsp:cNvSpPr/>
      </dsp:nvSpPr>
      <dsp:spPr>
        <a:xfrm>
          <a:off x="0" y="31115"/>
          <a:ext cx="6253721" cy="16204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Currently we don’t have any efficient solutions, </a:t>
          </a:r>
        </a:p>
      </dsp:txBody>
      <dsp:txXfrm>
        <a:off x="79106" y="110221"/>
        <a:ext cx="6095509" cy="1462274"/>
      </dsp:txXfrm>
    </dsp:sp>
    <dsp:sp modelId="{965F7E2A-F3AE-4B84-A8E6-3EDE0FBCD043}">
      <dsp:nvSpPr>
        <dsp:cNvPr id="0" name=""/>
        <dsp:cNvSpPr/>
      </dsp:nvSpPr>
      <dsp:spPr>
        <a:xfrm>
          <a:off x="0" y="1717841"/>
          <a:ext cx="6253721" cy="1620486"/>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but we have some ideas to build accumulation lakes from flooded rivers that will be used for storing extra water in the time of droughts (now we irrigate only 1.5% of fields in Croatia)</a:t>
          </a:r>
        </a:p>
      </dsp:txBody>
      <dsp:txXfrm>
        <a:off x="79106" y="1796947"/>
        <a:ext cx="6095509" cy="1462274"/>
      </dsp:txXfrm>
    </dsp:sp>
    <dsp:sp modelId="{445C03DA-F815-4901-AA6B-BDAC10AC4D9B}">
      <dsp:nvSpPr>
        <dsp:cNvPr id="0" name=""/>
        <dsp:cNvSpPr/>
      </dsp:nvSpPr>
      <dsp:spPr>
        <a:xfrm>
          <a:off x="0" y="3404568"/>
          <a:ext cx="6253721" cy="162048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That kind of lakes can be used as hydro power plant (renewable energy source) and for tourism </a:t>
          </a:r>
        </a:p>
      </dsp:txBody>
      <dsp:txXfrm>
        <a:off x="79106" y="3483674"/>
        <a:ext cx="6095509" cy="146227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53612" y="-683454"/>
            <a:ext cx="4639099" cy="6081576"/>
          </a:xfrm>
        </p:spPr>
        <p:txBody>
          <a:bodyPr anchor="b">
            <a:noAutofit/>
          </a:bodyPr>
          <a:lstStyle/>
          <a:p>
            <a:pPr algn="l"/>
            <a:r>
              <a:rPr lang="en-US" sz="8800" b="1" dirty="0">
                <a:cs typeface="Calibri Light"/>
              </a:rPr>
              <a:t>Water problems in Croatia</a:t>
            </a:r>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Rippling water reflecting clouds in sky">
            <a:extLst>
              <a:ext uri="{FF2B5EF4-FFF2-40B4-BE49-F238E27FC236}">
                <a16:creationId xmlns:a16="http://schemas.microsoft.com/office/drawing/2014/main" id="{D2ABE99F-F5B7-8A93-EF2F-945774BF9E3F}"/>
              </a:ext>
            </a:extLst>
          </p:cNvPr>
          <p:cNvPicPr>
            <a:picLocks noChangeAspect="1"/>
          </p:cNvPicPr>
          <p:nvPr/>
        </p:nvPicPr>
        <p:blipFill rotWithShape="1">
          <a:blip r:embed="rId2"/>
          <a:srcRect l="15871" r="15871"/>
          <a:stretch/>
        </p:blipFill>
        <p:spPr>
          <a:xfrm>
            <a:off x="15551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25" name="Straight Connector 24">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31" name="Oval 30">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41" name="Straight Connector 40">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46" name="Rectangle 45">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49" name="Straight Connector 48">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graphicFrame>
        <p:nvGraphicFramePr>
          <p:cNvPr id="16" name="Content Placeholder 2">
            <a:extLst>
              <a:ext uri="{FF2B5EF4-FFF2-40B4-BE49-F238E27FC236}">
                <a16:creationId xmlns:a16="http://schemas.microsoft.com/office/drawing/2014/main" id="{3994FA7B-9439-5823-0802-60A23310B7B0}"/>
              </a:ext>
            </a:extLst>
          </p:cNvPr>
          <p:cNvGraphicFramePr>
            <a:graphicFrameLocks noGrp="1"/>
          </p:cNvGraphicFramePr>
          <p:nvPr>
            <p:ph idx="1"/>
            <p:extLst>
              <p:ext uri="{D42A27DB-BD31-4B8C-83A1-F6EECF244321}">
                <p14:modId xmlns:p14="http://schemas.microsoft.com/office/powerpoint/2010/main" val="3462502735"/>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5" name="Picture 46">
            <a:extLst>
              <a:ext uri="{FF2B5EF4-FFF2-40B4-BE49-F238E27FC236}">
                <a16:creationId xmlns:a16="http://schemas.microsoft.com/office/drawing/2014/main" id="{94EF9AE6-6F10-C218-5EED-55482E020FE1}"/>
              </a:ext>
            </a:extLst>
          </p:cNvPr>
          <p:cNvPicPr>
            <a:picLocks noChangeAspect="1"/>
          </p:cNvPicPr>
          <p:nvPr/>
        </p:nvPicPr>
        <p:blipFill>
          <a:blip r:embed="rId7"/>
          <a:stretch>
            <a:fillRect/>
          </a:stretch>
        </p:blipFill>
        <p:spPr>
          <a:xfrm>
            <a:off x="689548" y="1476949"/>
            <a:ext cx="3405264" cy="3904101"/>
          </a:xfrm>
          <a:prstGeom prst="rect">
            <a:avLst/>
          </a:prstGeom>
        </p:spPr>
      </p:pic>
    </p:spTree>
    <p:extLst>
      <p:ext uri="{BB962C8B-B14F-4D97-AF65-F5344CB8AC3E}">
        <p14:creationId xmlns:p14="http://schemas.microsoft.com/office/powerpoint/2010/main" val="32783716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6D61-BAE1-3B31-78D0-1CBD304495EA}"/>
              </a:ext>
            </a:extLst>
          </p:cNvPr>
          <p:cNvSpPr>
            <a:spLocks noGrp="1"/>
          </p:cNvSpPr>
          <p:nvPr>
            <p:ph type="title"/>
          </p:nvPr>
        </p:nvSpPr>
        <p:spPr>
          <a:xfrm>
            <a:off x="801099" y="1396289"/>
            <a:ext cx="4249006" cy="1325563"/>
          </a:xfrm>
        </p:spPr>
        <p:txBody>
          <a:bodyPr>
            <a:normAutofit/>
          </a:bodyPr>
          <a:lstStyle/>
          <a:p>
            <a:r>
              <a:rPr lang="en-US" b="1" dirty="0">
                <a:cs typeface="Calibri Light"/>
              </a:rPr>
              <a:t>Climate in Croatia </a:t>
            </a:r>
            <a:endParaRPr lang="en-US" b="1" dirty="0"/>
          </a:p>
        </p:txBody>
      </p:sp>
      <p:sp>
        <p:nvSpPr>
          <p:cNvPr id="3" name="Content Placeholder 2">
            <a:extLst>
              <a:ext uri="{FF2B5EF4-FFF2-40B4-BE49-F238E27FC236}">
                <a16:creationId xmlns:a16="http://schemas.microsoft.com/office/drawing/2014/main" id="{CDD9752D-1B1E-2D95-3007-E49751D230B5}"/>
              </a:ext>
            </a:extLst>
          </p:cNvPr>
          <p:cNvSpPr>
            <a:spLocks noGrp="1"/>
          </p:cNvSpPr>
          <p:nvPr>
            <p:ph idx="1"/>
          </p:nvPr>
        </p:nvSpPr>
        <p:spPr>
          <a:xfrm>
            <a:off x="805544" y="2871982"/>
            <a:ext cx="4245428" cy="3181684"/>
          </a:xfrm>
        </p:spPr>
        <p:txBody>
          <a:bodyPr vert="horz" lIns="91440" tIns="45720" rIns="91440" bIns="45720" rtlCol="0" anchor="t">
            <a:noAutofit/>
          </a:bodyPr>
          <a:lstStyle/>
          <a:p>
            <a:r>
              <a:rPr lang="en-US" sz="3200" dirty="0">
                <a:cs typeface="Calibri"/>
              </a:rPr>
              <a:t>In Croatia we have cold winters with lots of rain and some snow and summers are sunny, warm</a:t>
            </a:r>
            <a:r>
              <a:rPr lang="en-US" sz="4400" dirty="0">
                <a:cs typeface="Calibri"/>
              </a:rPr>
              <a:t> </a:t>
            </a:r>
            <a:r>
              <a:rPr lang="en-US" sz="3200" dirty="0">
                <a:cs typeface="Calibri"/>
              </a:rPr>
              <a:t>and dry </a:t>
            </a:r>
          </a:p>
        </p:txBody>
      </p:sp>
      <p:sp>
        <p:nvSpPr>
          <p:cNvPr id="14" name="Freeform: Shape 9">
            <a:extLst>
              <a:ext uri="{FF2B5EF4-FFF2-40B4-BE49-F238E27FC236}">
                <a16:creationId xmlns:a16="http://schemas.microsoft.com/office/drawing/2014/main" id="{A86541C6-61B1-4DAA-B57A-EAF3F24F0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933310" y="1"/>
            <a:ext cx="6488456" cy="3036711"/>
          </a:xfrm>
          <a:custGeom>
            <a:avLst/>
            <a:gdLst>
              <a:gd name="connsiteX0" fmla="*/ 0 w 6488456"/>
              <a:gd name="connsiteY0" fmla="*/ 0 h 3036711"/>
              <a:gd name="connsiteX1" fmla="*/ 6488456 w 6488456"/>
              <a:gd name="connsiteY1" fmla="*/ 0 h 3036711"/>
              <a:gd name="connsiteX2" fmla="*/ 6482686 w 6488456"/>
              <a:gd name="connsiteY2" fmla="*/ 114279 h 3036711"/>
              <a:gd name="connsiteX3" fmla="*/ 3244228 w 6488456"/>
              <a:gd name="connsiteY3" fmla="*/ 3036711 h 3036711"/>
              <a:gd name="connsiteX4" fmla="*/ 5771 w 6488456"/>
              <a:gd name="connsiteY4" fmla="*/ 114279 h 3036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8456" h="3036711">
                <a:moveTo>
                  <a:pt x="0" y="0"/>
                </a:moveTo>
                <a:lnTo>
                  <a:pt x="6488456" y="0"/>
                </a:lnTo>
                <a:lnTo>
                  <a:pt x="6482686" y="114279"/>
                </a:lnTo>
                <a:cubicBezTo>
                  <a:pt x="6315984" y="1755766"/>
                  <a:pt x="4929697" y="3036711"/>
                  <a:pt x="3244228" y="3036711"/>
                </a:cubicBezTo>
                <a:cubicBezTo>
                  <a:pt x="1558760" y="3036711"/>
                  <a:pt x="172473" y="1755766"/>
                  <a:pt x="5771" y="114279"/>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5">
            <a:extLst>
              <a:ext uri="{FF2B5EF4-FFF2-40B4-BE49-F238E27FC236}">
                <a16:creationId xmlns:a16="http://schemas.microsoft.com/office/drawing/2014/main" id="{B9C09F8C-F773-FB8F-D839-234D263047AB}"/>
              </a:ext>
            </a:extLst>
          </p:cNvPr>
          <p:cNvPicPr>
            <a:picLocks noChangeAspect="1"/>
          </p:cNvPicPr>
          <p:nvPr/>
        </p:nvPicPr>
        <p:blipFill rotWithShape="1">
          <a:blip r:embed="rId2"/>
          <a:srcRect t="9521" b="20381"/>
          <a:stretch/>
        </p:blipFill>
        <p:spPr>
          <a:xfrm>
            <a:off x="5142944" y="3"/>
            <a:ext cx="6069184" cy="2839783"/>
          </a:xfrm>
          <a:custGeom>
            <a:avLst/>
            <a:gdLst/>
            <a:ahLst/>
            <a:cxnLst/>
            <a:rect l="l" t="t" r="r" b="b"/>
            <a:pathLst>
              <a:path w="6069184" h="2839783">
                <a:moveTo>
                  <a:pt x="0" y="0"/>
                </a:moveTo>
                <a:lnTo>
                  <a:pt x="6069184" y="0"/>
                </a:lnTo>
                <a:lnTo>
                  <a:pt x="6063823" y="106160"/>
                </a:lnTo>
                <a:cubicBezTo>
                  <a:pt x="5907891" y="1641596"/>
                  <a:pt x="4611168" y="2839783"/>
                  <a:pt x="3034592" y="2839783"/>
                </a:cubicBezTo>
                <a:cubicBezTo>
                  <a:pt x="1458016" y="2839783"/>
                  <a:pt x="161292" y="1641596"/>
                  <a:pt x="5360" y="106160"/>
                </a:cubicBezTo>
                <a:close/>
              </a:path>
            </a:pathLst>
          </a:custGeom>
        </p:spPr>
      </p:pic>
      <p:sp>
        <p:nvSpPr>
          <p:cNvPr id="15" name="Freeform: Shape 11">
            <a:extLst>
              <a:ext uri="{FF2B5EF4-FFF2-40B4-BE49-F238E27FC236}">
                <a16:creationId xmlns:a16="http://schemas.microsoft.com/office/drawing/2014/main" id="{71750011-2006-46BB-AFDE-C6E4617523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93989" y="2900758"/>
            <a:ext cx="5198011" cy="3957242"/>
          </a:xfrm>
          <a:custGeom>
            <a:avLst/>
            <a:gdLst>
              <a:gd name="connsiteX0" fmla="*/ 1942747 w 5198011"/>
              <a:gd name="connsiteY0" fmla="*/ 0 h 3957242"/>
              <a:gd name="connsiteX1" fmla="*/ 5198011 w 5198011"/>
              <a:gd name="connsiteY1" fmla="*/ 3255264 h 3957242"/>
              <a:gd name="connsiteX2" fmla="*/ 5131876 w 5198011"/>
              <a:gd name="connsiteY2" fmla="*/ 3911314 h 3957242"/>
              <a:gd name="connsiteX3" fmla="*/ 5120066 w 5198011"/>
              <a:gd name="connsiteY3" fmla="*/ 3957242 h 3957242"/>
              <a:gd name="connsiteX4" fmla="*/ 0 w 5198011"/>
              <a:gd name="connsiteY4" fmla="*/ 3957242 h 3957242"/>
              <a:gd name="connsiteX5" fmla="*/ 0 w 5198011"/>
              <a:gd name="connsiteY5" fmla="*/ 647700 h 3957242"/>
              <a:gd name="connsiteX6" fmla="*/ 122698 w 5198011"/>
              <a:gd name="connsiteY6" fmla="*/ 555948 h 3957242"/>
              <a:gd name="connsiteX7" fmla="*/ 1942747 w 5198011"/>
              <a:gd name="connsiteY7" fmla="*/ 0 h 3957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8011" h="3957242">
                <a:moveTo>
                  <a:pt x="1942747" y="0"/>
                </a:moveTo>
                <a:cubicBezTo>
                  <a:pt x="3740580" y="0"/>
                  <a:pt x="5198011" y="1457431"/>
                  <a:pt x="5198011" y="3255264"/>
                </a:cubicBezTo>
                <a:cubicBezTo>
                  <a:pt x="5198011" y="3479993"/>
                  <a:pt x="5175239" y="3699404"/>
                  <a:pt x="5131876" y="3911314"/>
                </a:cubicBezTo>
                <a:lnTo>
                  <a:pt x="5120066" y="3957242"/>
                </a:lnTo>
                <a:lnTo>
                  <a:pt x="0" y="3957242"/>
                </a:lnTo>
                <a:lnTo>
                  <a:pt x="0" y="647700"/>
                </a:lnTo>
                <a:lnTo>
                  <a:pt x="122698" y="555948"/>
                </a:lnTo>
                <a:cubicBezTo>
                  <a:pt x="642241" y="204951"/>
                  <a:pt x="1268560" y="0"/>
                  <a:pt x="1942747"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descr="A picture containing outdoor, sky, mountain, water&#10;&#10;Description automatically generated">
            <a:extLst>
              <a:ext uri="{FF2B5EF4-FFF2-40B4-BE49-F238E27FC236}">
                <a16:creationId xmlns:a16="http://schemas.microsoft.com/office/drawing/2014/main" id="{FB1F7C5C-6254-0985-9D63-B29EE675086E}"/>
              </a:ext>
            </a:extLst>
          </p:cNvPr>
          <p:cNvPicPr>
            <a:picLocks noChangeAspect="1"/>
          </p:cNvPicPr>
          <p:nvPr/>
        </p:nvPicPr>
        <p:blipFill rotWithShape="1">
          <a:blip r:embed="rId3"/>
          <a:srcRect r="4" b="1139"/>
          <a:stretch/>
        </p:blipFill>
        <p:spPr>
          <a:xfrm>
            <a:off x="7190587" y="3124784"/>
            <a:ext cx="5001415" cy="3733214"/>
          </a:xfrm>
          <a:custGeom>
            <a:avLst/>
            <a:gdLst/>
            <a:ahLst/>
            <a:cxnLst/>
            <a:rect l="l" t="t" r="r" b="b"/>
            <a:pathLst>
              <a:path w="5001415" h="3733214">
                <a:moveTo>
                  <a:pt x="3044952" y="0"/>
                </a:moveTo>
                <a:cubicBezTo>
                  <a:pt x="3780687" y="0"/>
                  <a:pt x="4455477" y="260939"/>
                  <a:pt x="4981824" y="695319"/>
                </a:cubicBezTo>
                <a:lnTo>
                  <a:pt x="5001415" y="713124"/>
                </a:lnTo>
                <a:lnTo>
                  <a:pt x="5001415" y="3733214"/>
                </a:lnTo>
                <a:lnTo>
                  <a:pt x="81043" y="3733214"/>
                </a:lnTo>
                <a:lnTo>
                  <a:pt x="61862" y="3658617"/>
                </a:lnTo>
                <a:cubicBezTo>
                  <a:pt x="21301" y="3460397"/>
                  <a:pt x="0" y="3255162"/>
                  <a:pt x="0" y="3044952"/>
                </a:cubicBezTo>
                <a:cubicBezTo>
                  <a:pt x="0" y="1363271"/>
                  <a:pt x="1363271" y="0"/>
                  <a:pt x="3044952" y="0"/>
                </a:cubicBezTo>
                <a:close/>
              </a:path>
            </a:pathLst>
          </a:custGeom>
        </p:spPr>
      </p:pic>
    </p:spTree>
    <p:extLst>
      <p:ext uri="{BB962C8B-B14F-4D97-AF65-F5344CB8AC3E}">
        <p14:creationId xmlns:p14="http://schemas.microsoft.com/office/powerpoint/2010/main" val="121382368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FD8795F-CCD9-0459-E787-FB40D1856BFA}"/>
              </a:ext>
            </a:extLst>
          </p:cNvPr>
          <p:cNvSpPr>
            <a:spLocks noGrp="1"/>
          </p:cNvSpPr>
          <p:nvPr>
            <p:ph type="title"/>
          </p:nvPr>
        </p:nvSpPr>
        <p:spPr>
          <a:xfrm>
            <a:off x="630936" y="495992"/>
            <a:ext cx="4195140" cy="5638831"/>
          </a:xfrm>
          <a:noFill/>
        </p:spPr>
        <p:txBody>
          <a:bodyPr anchor="ctr">
            <a:normAutofit/>
          </a:bodyPr>
          <a:lstStyle/>
          <a:p>
            <a:r>
              <a:rPr lang="en-US" sz="4800" b="1">
                <a:cs typeface="Calibri Light"/>
              </a:rPr>
              <a:t>WATER PROBLEMS</a:t>
            </a:r>
            <a:endParaRPr lang="en-US" sz="4800" b="1"/>
          </a:p>
        </p:txBody>
      </p:sp>
      <p:graphicFrame>
        <p:nvGraphicFramePr>
          <p:cNvPr id="5" name="Content Placeholder 2">
            <a:extLst>
              <a:ext uri="{FF2B5EF4-FFF2-40B4-BE49-F238E27FC236}">
                <a16:creationId xmlns:a16="http://schemas.microsoft.com/office/drawing/2014/main" id="{BA8634F3-8C9C-0255-CB11-70D41D2F5B2C}"/>
              </a:ext>
            </a:extLst>
          </p:cNvPr>
          <p:cNvGraphicFramePr>
            <a:graphicFrameLocks noGrp="1"/>
          </p:cNvGraphicFramePr>
          <p:nvPr>
            <p:ph idx="1"/>
            <p:extLst>
              <p:ext uri="{D42A27DB-BD31-4B8C-83A1-F6EECF244321}">
                <p14:modId xmlns:p14="http://schemas.microsoft.com/office/powerpoint/2010/main" val="584997534"/>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408684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5B752909-DC2A-44E8-8CF3-07C0A1A1B5D6}"/>
              </a:ext>
            </a:extLst>
          </p:cNvPr>
          <p:cNvSpPr>
            <a:spLocks noGrp="1"/>
          </p:cNvSpPr>
          <p:nvPr>
            <p:ph type="title"/>
          </p:nvPr>
        </p:nvSpPr>
        <p:spPr>
          <a:xfrm>
            <a:off x="630936" y="495992"/>
            <a:ext cx="4195140" cy="5638831"/>
          </a:xfrm>
          <a:noFill/>
        </p:spPr>
        <p:txBody>
          <a:bodyPr anchor="ctr">
            <a:normAutofit/>
          </a:bodyPr>
          <a:lstStyle/>
          <a:p>
            <a:r>
              <a:rPr lang="en-US" sz="4800" b="1">
                <a:cs typeface="Calibri Light"/>
              </a:rPr>
              <a:t>PROBLEM SOLUTIONS</a:t>
            </a:r>
          </a:p>
        </p:txBody>
      </p:sp>
      <p:graphicFrame>
        <p:nvGraphicFramePr>
          <p:cNvPr id="5" name="Content Placeholder 2">
            <a:extLst>
              <a:ext uri="{FF2B5EF4-FFF2-40B4-BE49-F238E27FC236}">
                <a16:creationId xmlns:a16="http://schemas.microsoft.com/office/drawing/2014/main" id="{5AF7CF40-AB97-E8A9-F52D-27F7AD0AFCE9}"/>
              </a:ext>
            </a:extLst>
          </p:cNvPr>
          <p:cNvGraphicFramePr>
            <a:graphicFrameLocks noGrp="1"/>
          </p:cNvGraphicFramePr>
          <p:nvPr>
            <p:ph idx="1"/>
            <p:extLst>
              <p:ext uri="{D42A27DB-BD31-4B8C-83A1-F6EECF244321}">
                <p14:modId xmlns:p14="http://schemas.microsoft.com/office/powerpoint/2010/main" val="1735402365"/>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892142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B1304A4-98D4-02CC-6CA5-D9B4FF1079EC}"/>
              </a:ext>
            </a:extLst>
          </p:cNvPr>
          <p:cNvSpPr>
            <a:spLocks noGrp="1"/>
          </p:cNvSpPr>
          <p:nvPr>
            <p:ph type="title"/>
          </p:nvPr>
        </p:nvSpPr>
        <p:spPr>
          <a:xfrm>
            <a:off x="2311147" y="365760"/>
            <a:ext cx="7569706" cy="1288238"/>
          </a:xfrm>
        </p:spPr>
        <p:txBody>
          <a:bodyPr anchor="ctr">
            <a:normAutofit/>
          </a:bodyPr>
          <a:lstStyle/>
          <a:p>
            <a:pPr algn="ctr"/>
            <a:r>
              <a:rPr lang="en-US" b="1" dirty="0">
                <a:cs typeface="Calibri Light"/>
              </a:rPr>
              <a:t>OUR SOLUTIONS</a:t>
            </a:r>
            <a:endParaRPr lang="en-US" b="1"/>
          </a:p>
        </p:txBody>
      </p:sp>
      <p:sp>
        <p:nvSpPr>
          <p:cNvPr id="3" name="Content Placeholder 2">
            <a:extLst>
              <a:ext uri="{FF2B5EF4-FFF2-40B4-BE49-F238E27FC236}">
                <a16:creationId xmlns:a16="http://schemas.microsoft.com/office/drawing/2014/main" id="{9C0414A3-B196-1E78-F837-7AFE97F9D3B1}"/>
              </a:ext>
            </a:extLst>
          </p:cNvPr>
          <p:cNvSpPr>
            <a:spLocks noGrp="1"/>
          </p:cNvSpPr>
          <p:nvPr>
            <p:ph idx="1"/>
          </p:nvPr>
        </p:nvSpPr>
        <p:spPr>
          <a:xfrm>
            <a:off x="2165569" y="1956816"/>
            <a:ext cx="7860863" cy="4024884"/>
          </a:xfrm>
        </p:spPr>
        <p:txBody>
          <a:bodyPr vert="horz" lIns="91440" tIns="45720" rIns="91440" bIns="45720" rtlCol="0" anchor="t">
            <a:normAutofit/>
          </a:bodyPr>
          <a:lstStyle/>
          <a:p>
            <a:r>
              <a:rPr lang="en-US" sz="3200" dirty="0">
                <a:ea typeface="+mn-lt"/>
                <a:cs typeface="+mn-lt"/>
              </a:rPr>
              <a:t>With the extra water one part of the water can be used for animals, watering plants and the rest can be stored in water towers and used for agriculture in the summer if there is a drought</a:t>
            </a:r>
          </a:p>
          <a:p>
            <a:endParaRPr lang="en-US" sz="2400">
              <a:cs typeface="Calibri"/>
            </a:endParaRPr>
          </a:p>
        </p:txBody>
      </p:sp>
    </p:spTree>
    <p:extLst>
      <p:ext uri="{BB962C8B-B14F-4D97-AF65-F5344CB8AC3E}">
        <p14:creationId xmlns:p14="http://schemas.microsoft.com/office/powerpoint/2010/main" val="416084171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3" descr="A picture containing text, outdoor, sign, black&#10;&#10;Description automatically generated">
            <a:extLst>
              <a:ext uri="{FF2B5EF4-FFF2-40B4-BE49-F238E27FC236}">
                <a16:creationId xmlns:a16="http://schemas.microsoft.com/office/drawing/2014/main" id="{F91DD192-3098-19EC-630A-A9213C57A2BE}"/>
              </a:ext>
            </a:extLst>
          </p:cNvPr>
          <p:cNvPicPr>
            <a:picLocks noChangeAspect="1"/>
          </p:cNvPicPr>
          <p:nvPr/>
        </p:nvPicPr>
        <p:blipFill>
          <a:blip r:embed="rId2"/>
          <a:stretch>
            <a:fillRect/>
          </a:stretch>
        </p:blipFill>
        <p:spPr>
          <a:xfrm>
            <a:off x="2381955" y="643466"/>
            <a:ext cx="7428089" cy="5571067"/>
          </a:xfrm>
          <a:prstGeom prst="rect">
            <a:avLst/>
          </a:prstGeom>
        </p:spPr>
      </p:pic>
    </p:spTree>
    <p:extLst>
      <p:ext uri="{BB962C8B-B14F-4D97-AF65-F5344CB8AC3E}">
        <p14:creationId xmlns:p14="http://schemas.microsoft.com/office/powerpoint/2010/main" val="28374236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Water problems in Croatia</vt:lpstr>
      <vt:lpstr>PowerPoint Presentation</vt:lpstr>
      <vt:lpstr>Climate in Croatia </vt:lpstr>
      <vt:lpstr>WATER PROBLEMS</vt:lpstr>
      <vt:lpstr>PROBLEM SOLUTIONS</vt:lpstr>
      <vt:lpstr>OUR SOLUTIONS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379</cp:revision>
  <dcterms:created xsi:type="dcterms:W3CDTF">2023-02-22T14:35:01Z</dcterms:created>
  <dcterms:modified xsi:type="dcterms:W3CDTF">2023-02-23T11:42:52Z</dcterms:modified>
</cp:coreProperties>
</file>