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73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8" r:id="rId22"/>
    <p:sldId id="277" r:id="rId2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FA96C-2064-4A44-B4EC-42AC5A37086F}" type="datetimeFigureOut">
              <a:rPr lang="hr-HR" smtClean="0"/>
              <a:pPr/>
              <a:t>4.3.2013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7624D-E189-4545-8720-BF5231A685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487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0CAC-E0D5-43D1-AC01-F3939AE9E5B9}" type="slidenum">
              <a:rPr lang="hr-HR">
                <a:solidFill>
                  <a:prstClr val="black"/>
                </a:solidFill>
              </a:rPr>
              <a:pPr/>
              <a:t>1</a:t>
            </a:fld>
            <a:endParaRPr lang="hr-H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B20C-999A-46BD-AD04-AE08D47E8E69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19546-2A9A-4014-97DA-838C255330A6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19546-2A9A-4014-97DA-838C255330A6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2F415D-5DA2-476F-93CC-E8AE5349BD84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2F415D-5DA2-476F-93CC-E8AE5349BD84}" type="slidenum">
              <a:rPr lang="hr-HR" smtClean="0"/>
              <a:pPr>
                <a:defRPr/>
              </a:pPr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77C72-BF01-427A-ACEF-4268948461F5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77C72-BF01-427A-ACEF-4268948461F5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77C72-BF01-427A-ACEF-4268948461F5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77C72-BF01-427A-ACEF-4268948461F5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19546-2A9A-4014-97DA-838C255330A6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7624D-E189-4545-8720-BF5231A68575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19546-2A9A-4014-97DA-838C255330A6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7624D-E189-4545-8720-BF5231A68575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7624D-E189-4545-8720-BF5231A68575}" type="slidenum">
              <a:rPr lang="hr-HR" smtClean="0"/>
              <a:pPr/>
              <a:t>22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0D643-21E7-4C5C-8CC7-F325E3D43EFC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0D643-21E7-4C5C-8CC7-F325E3D43EFC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0D643-21E7-4C5C-8CC7-F325E3D43EFC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D53BC-103F-4DB3-80E2-738D00A8F944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D53BC-103F-4DB3-80E2-738D00A8F944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B20C-999A-46BD-AD04-AE08D47E8E69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9B20C-999A-46BD-AD04-AE08D47E8E69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BB52-0CF7-4E06-BCB8-2F87CA262CD4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0B72D-CF3B-49C8-A04B-7A4510851737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CA5D8-E993-469D-8386-4A49F0CA5C62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59AFB-5AD6-488D-A61D-A0D6EB988A57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6A675-AF0D-4537-92DB-5E14EE0B7094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CA21E-1CC4-47B0-8BD0-C4BA4BFA5E5C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52259-ACE3-4DA5-9A97-9070D6D33631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4D54-A04B-46EC-BA9F-7AB758827935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E018-47B0-46EA-947A-FABD41645508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998DB-3243-47BB-ADCC-23074C474143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A2B6-3ACB-4877-85D9-BE6E5B4FB866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6D29D-4653-4EB1-9DA4-DB4BDEDE640B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6633-76E1-4543-B6DD-34D18D2AA80C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D05C-AD91-4A0D-89E1-077415D87C37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3D78-6ED4-4D90-9FAE-30CA12B3D722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C6800-1274-417B-AB9B-764B8B16CA84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4BA0F-B96F-4057-A002-F51046BD6217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6EEC-DBFD-4075-8466-3B532084DB06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84BD-CAC9-41F9-92FE-01E1D2578D16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3F56-4787-4378-9891-75DAA85041F7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710A2-634C-4F01-B374-67B7DBEEBC1F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9DE2-670F-48AC-B11E-6B126527971D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 naslova matrice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7386B5-A6AF-43B5-8D7E-A885D49AC279}" type="datetimeFigureOut">
              <a:rPr lang="hr-HR">
                <a:solidFill>
                  <a:srgbClr val="073E87"/>
                </a:solidFill>
              </a:rPr>
              <a:pPr>
                <a:defRPr/>
              </a:pPr>
              <a:t>4.3.2013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A8E910-D9D0-4FF5-8933-C28212E8EBDA}" type="slidenum">
              <a:rPr lang="hr-HR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ctrTitle"/>
          </p:nvPr>
        </p:nvSpPr>
        <p:spPr>
          <a:xfrm>
            <a:off x="395536" y="2420888"/>
            <a:ext cx="8280920" cy="17811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5500" b="1" i="1" dirty="0" err="1" smtClean="0">
                <a:solidFill>
                  <a:schemeClr val="tx1"/>
                </a:solidFill>
              </a:rPr>
              <a:t>Reduce</a:t>
            </a:r>
            <a:r>
              <a:rPr lang="hr-HR" sz="5500" b="1" i="1" dirty="0" smtClean="0">
                <a:solidFill>
                  <a:schemeClr val="tx1"/>
                </a:solidFill>
              </a:rPr>
              <a:t>, </a:t>
            </a:r>
            <a:r>
              <a:rPr lang="hr-HR" sz="5500" b="1" i="1" dirty="0" err="1" smtClean="0">
                <a:solidFill>
                  <a:schemeClr val="tx1"/>
                </a:solidFill>
              </a:rPr>
              <a:t>reuse</a:t>
            </a:r>
            <a:r>
              <a:rPr lang="hr-HR" sz="5500" b="1" i="1" dirty="0" smtClean="0">
                <a:solidFill>
                  <a:schemeClr val="tx1"/>
                </a:solidFill>
              </a:rPr>
              <a:t>, </a:t>
            </a:r>
            <a:r>
              <a:rPr lang="hr-HR" sz="5500" b="1" i="1" dirty="0" err="1" smtClean="0">
                <a:solidFill>
                  <a:schemeClr val="tx1"/>
                </a:solidFill>
              </a:rPr>
              <a:t>recycle</a:t>
            </a:r>
            <a:r>
              <a:rPr lang="hr-HR" sz="5500" b="1" i="1" dirty="0" smtClean="0">
                <a:solidFill>
                  <a:schemeClr val="tx1"/>
                </a:solidFill>
              </a:rPr>
              <a:t> </a:t>
            </a:r>
            <a:r>
              <a:rPr lang="hr-HR" sz="5500" b="1" i="1" dirty="0" err="1" smtClean="0">
                <a:solidFill>
                  <a:schemeClr val="tx1"/>
                </a:solidFill>
              </a:rPr>
              <a:t>in</a:t>
            </a:r>
            <a:r>
              <a:rPr lang="hr-HR" sz="5500" b="1" i="1" dirty="0" smtClean="0">
                <a:solidFill>
                  <a:schemeClr val="tx1"/>
                </a:solidFill>
              </a:rPr>
              <a:t> </a:t>
            </a:r>
            <a:r>
              <a:rPr lang="hr-HR" sz="5500" b="1" i="1" dirty="0" err="1" smtClean="0">
                <a:solidFill>
                  <a:schemeClr val="tx1"/>
                </a:solidFill>
              </a:rPr>
              <a:t>our</a:t>
            </a:r>
            <a:r>
              <a:rPr lang="hr-HR" sz="5500" b="1" i="1" dirty="0" smtClean="0">
                <a:solidFill>
                  <a:schemeClr val="tx1"/>
                </a:solidFill>
              </a:rPr>
              <a:t> </a:t>
            </a:r>
            <a:r>
              <a:rPr lang="hr-HR" sz="5500" b="1" i="1" dirty="0" err="1" smtClean="0">
                <a:solidFill>
                  <a:schemeClr val="tx1"/>
                </a:solidFill>
              </a:rPr>
              <a:t>school</a:t>
            </a:r>
            <a:r>
              <a:rPr lang="hr-HR" sz="5500" b="1" i="1" dirty="0" smtClean="0">
                <a:solidFill>
                  <a:schemeClr val="tx1"/>
                </a:solidFill>
              </a:rPr>
              <a:t> &amp; </a:t>
            </a:r>
            <a:r>
              <a:rPr lang="hr-HR" sz="5500" b="1" i="1" dirty="0" err="1" smtClean="0">
                <a:solidFill>
                  <a:schemeClr val="tx1"/>
                </a:solidFill>
              </a:rPr>
              <a:t>local</a:t>
            </a:r>
            <a:r>
              <a:rPr lang="hr-HR" sz="5500" b="1" i="1" dirty="0" smtClean="0">
                <a:solidFill>
                  <a:schemeClr val="tx1"/>
                </a:solidFill>
              </a:rPr>
              <a:t> </a:t>
            </a:r>
            <a:r>
              <a:rPr lang="hr-HR" sz="5500" b="1" i="1" dirty="0" err="1" smtClean="0">
                <a:solidFill>
                  <a:schemeClr val="tx1"/>
                </a:solidFill>
              </a:rPr>
              <a:t>comunity</a:t>
            </a:r>
            <a:endParaRPr lang="hr-HR" sz="5500" b="1" i="1" dirty="0" smtClean="0">
              <a:solidFill>
                <a:schemeClr val="tx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63650" y="4868863"/>
            <a:ext cx="6400800" cy="1473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Comenius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project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Three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 is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magic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number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 –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reduce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reuse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recycle</a:t>
            </a:r>
            <a:endParaRPr lang="hr-HR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Osnovna škola Glina, Glina, Croatia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b="1" i="1" dirty="0" err="1" smtClean="0">
                <a:solidFill>
                  <a:schemeClr val="accent2">
                    <a:lumMod val="50000"/>
                  </a:schemeClr>
                </a:solidFill>
              </a:rPr>
              <a:t>February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</a:rPr>
              <a:t>, 2013.</a:t>
            </a:r>
            <a:endParaRPr lang="hr-HR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6" name="Picture 2" descr="http://os-glina.skole.hr/upload/os-glina/images/newsimg/172/Image/EU_flag_LLP_EN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35355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os-glina.skole.hr/upload/os-glina/images/newsimg/172/Image/ampeu_logo_hor_e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777225" cy="13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solidFill>
                  <a:schemeClr val="tx1"/>
                </a:solidFill>
              </a:rPr>
              <a:t>We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did</a:t>
            </a:r>
            <a:r>
              <a:rPr lang="hr-HR" b="1" dirty="0">
                <a:solidFill>
                  <a:schemeClr val="tx1"/>
                </a:solidFill>
              </a:rPr>
              <a:t> a </a:t>
            </a:r>
            <a:r>
              <a:rPr lang="hr-HR" b="1" dirty="0" err="1">
                <a:solidFill>
                  <a:schemeClr val="tx1"/>
                </a:solidFill>
              </a:rPr>
              <a:t>class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friend</a:t>
            </a:r>
            <a:r>
              <a:rPr lang="hr-HR" b="1" dirty="0">
                <a:solidFill>
                  <a:schemeClr val="tx1"/>
                </a:solidFill>
              </a:rPr>
              <a:t>, </a:t>
            </a:r>
            <a:r>
              <a:rPr lang="hr-HR" b="1" dirty="0" smtClean="0">
                <a:solidFill>
                  <a:schemeClr val="tx1"/>
                </a:solidFill>
              </a:rPr>
              <a:t/>
            </a:r>
            <a:br>
              <a:rPr lang="hr-HR" b="1" dirty="0" smtClean="0">
                <a:solidFill>
                  <a:schemeClr val="tx1"/>
                </a:solidFill>
              </a:rPr>
            </a:br>
            <a:r>
              <a:rPr lang="hr-HR" b="1" dirty="0" smtClean="0">
                <a:solidFill>
                  <a:schemeClr val="tx1"/>
                </a:solidFill>
              </a:rPr>
              <a:t>CANMAN - Limenko 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3568" y="1844824"/>
            <a:ext cx="3735388" cy="5837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hr-HR" sz="2800" b="1" dirty="0" err="1" smtClean="0">
                <a:solidFill>
                  <a:schemeClr val="tx1"/>
                </a:solidFill>
              </a:rPr>
              <a:t>Our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Canman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27984" y="1844824"/>
            <a:ext cx="4392488" cy="871736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hr-HR" b="1" dirty="0" err="1" smtClean="0">
                <a:solidFill>
                  <a:schemeClr val="tx1"/>
                </a:solidFill>
              </a:rPr>
              <a:t>Now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we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classify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the</a:t>
            </a:r>
            <a:r>
              <a:rPr lang="hr-HR" b="1" dirty="0">
                <a:solidFill>
                  <a:schemeClr val="tx1"/>
                </a:solidFill>
              </a:rPr>
              <a:t> waste </a:t>
            </a:r>
            <a:endParaRPr lang="hr-HR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hr-HR" b="1" dirty="0" err="1" smtClean="0">
                <a:solidFill>
                  <a:schemeClr val="tx1"/>
                </a:solidFill>
              </a:rPr>
              <a:t>with</a:t>
            </a:r>
            <a:r>
              <a:rPr lang="hr-HR" b="1" dirty="0" smtClean="0">
                <a:solidFill>
                  <a:schemeClr val="tx1"/>
                </a:solidFill>
              </a:rPr>
              <a:t> his </a:t>
            </a:r>
            <a:r>
              <a:rPr lang="hr-HR" b="1" dirty="0" err="1" smtClean="0">
                <a:solidFill>
                  <a:schemeClr val="tx1"/>
                </a:solidFill>
              </a:rPr>
              <a:t>help</a:t>
            </a:r>
            <a:r>
              <a:rPr lang="hr-HR" b="1" dirty="0" smtClean="0">
                <a:solidFill>
                  <a:schemeClr val="tx1"/>
                </a:solidFill>
              </a:rPr>
              <a:t>.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3077" name="Picture 5" descr="C:\Users\kiky\Pictures\LIMENKO-1.B\P1012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20888"/>
            <a:ext cx="3150443" cy="4200591"/>
          </a:xfrm>
          <a:prstGeom prst="rect">
            <a:avLst/>
          </a:prstGeom>
          <a:noFill/>
        </p:spPr>
      </p:pic>
      <p:pic>
        <p:nvPicPr>
          <p:cNvPr id="3079" name="Picture 7" descr="C:\Users\kiky\Pictures\LIMENKO-1.B\P1012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895600"/>
            <a:ext cx="441960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2800" b="1" dirty="0" err="1" smtClean="0">
                <a:solidFill>
                  <a:schemeClr val="tx1"/>
                </a:solidFill>
              </a:rPr>
              <a:t>Every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bigger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town</a:t>
            </a:r>
            <a:r>
              <a:rPr lang="sr-Latn-CS" sz="2800" b="1" dirty="0" smtClean="0">
                <a:solidFill>
                  <a:schemeClr val="tx1"/>
                </a:solidFill>
              </a:rPr>
              <a:t> in </a:t>
            </a:r>
            <a:r>
              <a:rPr lang="sr-Latn-CS" sz="2800" b="1" dirty="0" err="1" smtClean="0">
                <a:solidFill>
                  <a:schemeClr val="tx1"/>
                </a:solidFill>
              </a:rPr>
              <a:t>Croatia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has</a:t>
            </a:r>
            <a:r>
              <a:rPr lang="sr-Latn-CS" sz="2800" b="1" dirty="0" smtClean="0">
                <a:solidFill>
                  <a:schemeClr val="tx1"/>
                </a:solidFill>
              </a:rPr>
              <a:t> a place </a:t>
            </a:r>
            <a:r>
              <a:rPr lang="sr-Latn-CS" sz="2800" b="1" dirty="0">
                <a:solidFill>
                  <a:schemeClr val="tx1"/>
                </a:solidFill>
              </a:rPr>
              <a:t>for </a:t>
            </a:r>
            <a:r>
              <a:rPr lang="sr-Latn-CS" sz="2800" b="1" dirty="0" err="1">
                <a:solidFill>
                  <a:schemeClr val="tx1"/>
                </a:solidFill>
              </a:rPr>
              <a:t>collecting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and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sorting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all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types</a:t>
            </a:r>
            <a:r>
              <a:rPr lang="sr-Latn-CS" sz="2800" b="1" dirty="0">
                <a:solidFill>
                  <a:schemeClr val="tx1"/>
                </a:solidFill>
              </a:rPr>
              <a:t> of </a:t>
            </a:r>
            <a:r>
              <a:rPr lang="sr-Latn-CS" sz="2800" b="1" dirty="0" err="1" smtClean="0">
                <a:solidFill>
                  <a:schemeClr val="tx1"/>
                </a:solidFill>
              </a:rPr>
              <a:t>waste</a:t>
            </a:r>
            <a:r>
              <a:rPr lang="sr-Latn-CS" sz="2800" b="1" dirty="0" smtClean="0">
                <a:solidFill>
                  <a:schemeClr val="tx1"/>
                </a:solidFill>
              </a:rPr>
              <a:t>. </a:t>
            </a:r>
            <a:br>
              <a:rPr lang="sr-Latn-CS" sz="2800" b="1" dirty="0" smtClean="0">
                <a:solidFill>
                  <a:schemeClr val="tx1"/>
                </a:solidFill>
              </a:rPr>
            </a:br>
            <a:r>
              <a:rPr lang="sr-Latn-CS" sz="2800" b="1" dirty="0" err="1" smtClean="0">
                <a:solidFill>
                  <a:schemeClr val="tx1"/>
                </a:solidFill>
              </a:rPr>
              <a:t>We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call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them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recycling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yards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or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green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islands</a:t>
            </a:r>
            <a:r>
              <a:rPr lang="sr-Latn-CS" sz="2800" b="1" dirty="0" smtClean="0">
                <a:solidFill>
                  <a:schemeClr val="tx1"/>
                </a:solidFill>
              </a:rPr>
              <a:t>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7174" name="Picture 6" descr="DSC010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688" y="1916832"/>
            <a:ext cx="6034087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338138"/>
            <a:ext cx="8640960" cy="1650702"/>
          </a:xfrm>
        </p:spPr>
        <p:txBody>
          <a:bodyPr/>
          <a:lstStyle/>
          <a:p>
            <a:r>
              <a:rPr lang="sr-Latn-CS" sz="2800" b="1" dirty="0" err="1" smtClean="0">
                <a:solidFill>
                  <a:schemeClr val="tx1"/>
                </a:solidFill>
              </a:rPr>
              <a:t>Students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visited</a:t>
            </a:r>
            <a:r>
              <a:rPr lang="sr-Latn-CS" sz="2800" b="1" dirty="0" smtClean="0">
                <a:solidFill>
                  <a:schemeClr val="tx1"/>
                </a:solidFill>
              </a:rPr>
              <a:t> one of the </a:t>
            </a:r>
            <a:r>
              <a:rPr lang="sr-Latn-CS" sz="2800" b="1" dirty="0" err="1" smtClean="0">
                <a:solidFill>
                  <a:schemeClr val="tx1"/>
                </a:solidFill>
              </a:rPr>
              <a:t>green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islands</a:t>
            </a:r>
            <a:r>
              <a:rPr lang="sr-Latn-CS" sz="2800" b="1" dirty="0" smtClean="0">
                <a:solidFill>
                  <a:schemeClr val="tx1"/>
                </a:solidFill>
              </a:rPr>
              <a:t>. </a:t>
            </a:r>
            <a:br>
              <a:rPr lang="sr-Latn-CS" sz="2800" b="1" dirty="0" smtClean="0">
                <a:solidFill>
                  <a:schemeClr val="tx1"/>
                </a:solidFill>
              </a:rPr>
            </a:br>
            <a:r>
              <a:rPr lang="sr-Latn-CS" sz="2800" b="1" dirty="0" smtClean="0">
                <a:solidFill>
                  <a:schemeClr val="tx1"/>
                </a:solidFill>
              </a:rPr>
              <a:t>A </a:t>
            </a:r>
            <a:r>
              <a:rPr lang="sr-Latn-CS" sz="2800" b="1" dirty="0" err="1" smtClean="0">
                <a:solidFill>
                  <a:schemeClr val="tx1"/>
                </a:solidFill>
              </a:rPr>
              <a:t>worker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>
                <a:solidFill>
                  <a:schemeClr val="tx1"/>
                </a:solidFill>
              </a:rPr>
              <a:t>at the </a:t>
            </a:r>
            <a:r>
              <a:rPr lang="sr-Latn-CS" sz="2800" b="1" dirty="0" err="1">
                <a:solidFill>
                  <a:schemeClr val="tx1"/>
                </a:solidFill>
              </a:rPr>
              <a:t>recycling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yard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explained</a:t>
            </a:r>
            <a:r>
              <a:rPr lang="sr-Latn-CS" sz="2800" b="1" dirty="0">
                <a:solidFill>
                  <a:schemeClr val="tx1"/>
                </a:solidFill>
              </a:rPr>
              <a:t> the </a:t>
            </a:r>
            <a:r>
              <a:rPr lang="sr-Latn-CS" sz="2800" b="1" dirty="0" err="1">
                <a:solidFill>
                  <a:schemeClr val="tx1"/>
                </a:solidFill>
              </a:rPr>
              <a:t>importance</a:t>
            </a:r>
            <a:r>
              <a:rPr lang="sr-Latn-CS" sz="2800" b="1" dirty="0">
                <a:solidFill>
                  <a:schemeClr val="tx1"/>
                </a:solidFill>
              </a:rPr>
              <a:t> of </a:t>
            </a:r>
            <a:r>
              <a:rPr lang="sr-Latn-CS" sz="2800" b="1" dirty="0" err="1">
                <a:solidFill>
                  <a:schemeClr val="tx1"/>
                </a:solidFill>
              </a:rPr>
              <a:t>collecting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and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sorting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Latn-CS" sz="2800" b="1" dirty="0" err="1">
                <a:solidFill>
                  <a:schemeClr val="tx1"/>
                </a:solidFill>
              </a:rPr>
              <a:t>waste</a:t>
            </a:r>
            <a:r>
              <a:rPr lang="sr-Latn-CS" sz="2800" b="1" dirty="0">
                <a:solidFill>
                  <a:schemeClr val="tx1"/>
                </a:solidFill>
              </a:rPr>
              <a:t> for the </a:t>
            </a:r>
            <a:r>
              <a:rPr lang="sr-Latn-CS" sz="2800" b="1" dirty="0" err="1" smtClean="0">
                <a:solidFill>
                  <a:schemeClr val="tx1"/>
                </a:solidFill>
              </a:rPr>
              <a:t>environment</a:t>
            </a:r>
            <a:r>
              <a:rPr lang="sr-Latn-CS" sz="2800" b="1" dirty="0" smtClean="0">
                <a:solidFill>
                  <a:schemeClr val="tx1"/>
                </a:solidFill>
              </a:rPr>
              <a:t>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9222" name="Picture 6" descr="DSC0105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75656" y="2060848"/>
            <a:ext cx="6034088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1"/>
            <a:ext cx="3168352" cy="122413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Diona – </a:t>
            </a:r>
            <a:br>
              <a:rPr lang="hr-H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</a:t>
            </a:r>
            <a:r>
              <a:rPr lang="hr-H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supermarket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2060848"/>
            <a:ext cx="3024336" cy="4248472"/>
          </a:xfrm>
        </p:spPr>
        <p:txBody>
          <a:bodyPr>
            <a:normAutofit/>
          </a:bodyPr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Diona is a big supermarket </a:t>
            </a:r>
            <a:r>
              <a:rPr lang="hr-HR" sz="2400" b="1" dirty="0" err="1" smtClean="0">
                <a:solidFill>
                  <a:schemeClr val="tx1"/>
                </a:solidFill>
              </a:rPr>
              <a:t>chain</a:t>
            </a:r>
            <a:r>
              <a:rPr lang="hr-HR" sz="2400" b="1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hr-HR" sz="2400" b="1" dirty="0" err="1" smtClean="0">
                <a:solidFill>
                  <a:schemeClr val="tx1"/>
                </a:solidFill>
              </a:rPr>
              <a:t>In</a:t>
            </a:r>
            <a:r>
              <a:rPr lang="hr-HR" sz="2400" b="1" dirty="0" smtClean="0">
                <a:solidFill>
                  <a:schemeClr val="tx1"/>
                </a:solidFill>
              </a:rPr>
              <a:t> Glina </a:t>
            </a:r>
            <a:r>
              <a:rPr lang="hr-HR" sz="2400" b="1" dirty="0" err="1" smtClean="0">
                <a:solidFill>
                  <a:schemeClr val="tx1"/>
                </a:solidFill>
              </a:rPr>
              <a:t>we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</a:rPr>
              <a:t>have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</a:rPr>
              <a:t>two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</a:rPr>
              <a:t>supermarkets</a:t>
            </a:r>
            <a:r>
              <a:rPr lang="hr-HR" sz="24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hr-HR" sz="2400" b="1" dirty="0" err="1" smtClean="0">
                <a:solidFill>
                  <a:schemeClr val="tx1"/>
                </a:solidFill>
              </a:rPr>
              <a:t>They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</a:rPr>
              <a:t>repurchase</a:t>
            </a:r>
            <a:r>
              <a:rPr lang="hr-HR" sz="2400" b="1" dirty="0" smtClean="0">
                <a:solidFill>
                  <a:schemeClr val="tx1"/>
                </a:solidFill>
              </a:rPr>
              <a:t> old </a:t>
            </a:r>
            <a:r>
              <a:rPr lang="hr-HR" sz="2400" b="1" dirty="0" err="1" smtClean="0">
                <a:solidFill>
                  <a:schemeClr val="tx1"/>
                </a:solidFill>
              </a:rPr>
              <a:t>plastic</a:t>
            </a:r>
            <a:r>
              <a:rPr lang="hr-HR" sz="2400" b="1" dirty="0" smtClean="0">
                <a:solidFill>
                  <a:schemeClr val="tx1"/>
                </a:solidFill>
              </a:rPr>
              <a:t> &amp; glass </a:t>
            </a:r>
            <a:r>
              <a:rPr lang="hr-HR" sz="2400" b="1" dirty="0" err="1" smtClean="0">
                <a:solidFill>
                  <a:schemeClr val="tx1"/>
                </a:solidFill>
              </a:rPr>
              <a:t>bottles</a:t>
            </a:r>
            <a:r>
              <a:rPr lang="hr-HR" sz="2400" b="1" dirty="0" smtClean="0">
                <a:solidFill>
                  <a:schemeClr val="tx1"/>
                </a:solidFill>
              </a:rPr>
              <a:t>, </a:t>
            </a:r>
            <a:r>
              <a:rPr lang="hr-HR" sz="2400" b="1" dirty="0" err="1" smtClean="0">
                <a:solidFill>
                  <a:schemeClr val="tx1"/>
                </a:solidFill>
              </a:rPr>
              <a:t>cans</a:t>
            </a:r>
            <a:r>
              <a:rPr lang="hr-HR" sz="2400" b="1" dirty="0" smtClean="0">
                <a:solidFill>
                  <a:schemeClr val="tx1"/>
                </a:solidFill>
              </a:rPr>
              <a:t>, </a:t>
            </a:r>
            <a:r>
              <a:rPr lang="hr-HR" sz="2400" b="1" dirty="0" err="1" smtClean="0">
                <a:solidFill>
                  <a:schemeClr val="tx1"/>
                </a:solidFill>
              </a:rPr>
              <a:t>etc</a:t>
            </a:r>
            <a:r>
              <a:rPr lang="hr-HR" sz="24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hr-HR" sz="2400" b="1" dirty="0" err="1" smtClean="0">
                <a:solidFill>
                  <a:schemeClr val="tx1"/>
                </a:solidFill>
              </a:rPr>
              <a:t>Also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</a:rPr>
              <a:t>they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</a:rPr>
              <a:t>collect</a:t>
            </a:r>
            <a:r>
              <a:rPr lang="hr-HR" sz="2400" b="1" dirty="0" smtClean="0">
                <a:solidFill>
                  <a:schemeClr val="tx1"/>
                </a:solidFill>
              </a:rPr>
              <a:t> old </a:t>
            </a:r>
            <a:r>
              <a:rPr lang="hr-HR" sz="2400" b="1" dirty="0" err="1" smtClean="0">
                <a:solidFill>
                  <a:schemeClr val="tx1"/>
                </a:solidFill>
              </a:rPr>
              <a:t>cardboard</a:t>
            </a:r>
            <a:r>
              <a:rPr lang="hr-HR" sz="2400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Rezervirano mjesto slike 9" descr="598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402" r="4402"/>
          <a:stretch>
            <a:fillRect/>
          </a:stretch>
        </p:blipFill>
        <p:spPr>
          <a:xfrm>
            <a:off x="3995936" y="1341437"/>
            <a:ext cx="4392488" cy="37931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9" descr="diona 1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0329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Content Placeholder 8" descr="diona 106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07904" y="3284984"/>
            <a:ext cx="2448247" cy="326340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251520" y="476672"/>
            <a:ext cx="4392488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r-HR" b="1" dirty="0" smtClean="0">
                <a:solidFill>
                  <a:schemeClr val="tx1"/>
                </a:solidFill>
              </a:rPr>
              <a:t>In every supermarket in Croatia, as Diona , </a:t>
            </a:r>
            <a:r>
              <a:rPr lang="hr-HR" b="1" dirty="0" err="1" smtClean="0">
                <a:solidFill>
                  <a:schemeClr val="tx1"/>
                </a:solidFill>
              </a:rPr>
              <a:t>people</a:t>
            </a:r>
            <a:r>
              <a:rPr lang="hr-HR" b="1" dirty="0" smtClean="0">
                <a:solidFill>
                  <a:schemeClr val="tx1"/>
                </a:solidFill>
              </a:rPr>
              <a:t> bring plastic or glass bottles and aluminum cans and they </a:t>
            </a:r>
            <a:r>
              <a:rPr lang="hr-HR" b="1" dirty="0" err="1" smtClean="0">
                <a:solidFill>
                  <a:schemeClr val="tx1"/>
                </a:solidFill>
              </a:rPr>
              <a:t>get</a:t>
            </a:r>
            <a:r>
              <a:rPr lang="hr-HR" b="1" dirty="0" smtClean="0">
                <a:solidFill>
                  <a:schemeClr val="tx1"/>
                </a:solidFill>
              </a:rPr>
              <a:t> 7 </a:t>
            </a:r>
            <a:r>
              <a:rPr lang="hr-HR" b="1" dirty="0" err="1" smtClean="0">
                <a:solidFill>
                  <a:schemeClr val="tx1"/>
                </a:solidFill>
              </a:rPr>
              <a:t>cents</a:t>
            </a:r>
            <a:r>
              <a:rPr lang="hr-HR" b="1" dirty="0" smtClean="0">
                <a:solidFill>
                  <a:schemeClr val="tx1"/>
                </a:solidFill>
              </a:rPr>
              <a:t> for each bottle or </a:t>
            </a:r>
            <a:r>
              <a:rPr lang="hr-HR" b="1" dirty="0" err="1" smtClean="0">
                <a:solidFill>
                  <a:schemeClr val="tx1"/>
                </a:solidFill>
              </a:rPr>
              <a:t>can</a:t>
            </a:r>
            <a:r>
              <a:rPr lang="hr-HR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150" name="Picture 10" descr="IMG_005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60648"/>
            <a:ext cx="4176464" cy="313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5"/>
          <p:cNvSpPr>
            <a:spLocks noGrp="1"/>
          </p:cNvSpPr>
          <p:nvPr>
            <p:ph sz="half" idx="4294967295"/>
          </p:nvPr>
        </p:nvSpPr>
        <p:spPr>
          <a:xfrm>
            <a:off x="6084168" y="3501008"/>
            <a:ext cx="2880320" cy="3168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r-HR" sz="2800" b="1" dirty="0" err="1" smtClean="0">
                <a:solidFill>
                  <a:schemeClr val="tx1"/>
                </a:solidFill>
              </a:rPr>
              <a:t>In</a:t>
            </a:r>
            <a:r>
              <a:rPr lang="hr-HR" sz="2800" b="1" dirty="0" smtClean="0">
                <a:solidFill>
                  <a:schemeClr val="tx1"/>
                </a:solidFill>
              </a:rPr>
              <a:t> front of the supermarket there is a press for </a:t>
            </a:r>
            <a:r>
              <a:rPr lang="hr-HR" sz="2800" b="1" dirty="0" err="1" smtClean="0">
                <a:solidFill>
                  <a:schemeClr val="tx1"/>
                </a:solidFill>
              </a:rPr>
              <a:t>collecting</a:t>
            </a:r>
            <a:r>
              <a:rPr lang="hr-HR" sz="2800" b="1" dirty="0" smtClean="0">
                <a:solidFill>
                  <a:schemeClr val="tx1"/>
                </a:solidFill>
              </a:rPr>
              <a:t> old </a:t>
            </a:r>
            <a:r>
              <a:rPr lang="hr-HR" sz="2800" b="1" dirty="0" err="1" smtClean="0">
                <a:solidFill>
                  <a:schemeClr val="tx1"/>
                </a:solidFill>
              </a:rPr>
              <a:t>and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used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cardboard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and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paper</a:t>
            </a:r>
            <a:r>
              <a:rPr lang="hr-HR" sz="2800" b="1" dirty="0" smtClean="0">
                <a:solidFill>
                  <a:schemeClr val="tx1"/>
                </a:solidFill>
              </a:rPr>
              <a:t>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6768752" cy="443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1043608" y="5229200"/>
            <a:ext cx="68407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74320" marR="0" lvl="0" indent="-27432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Glina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company</a:t>
            </a:r>
            <a:r>
              <a:rPr kumimoji="0" lang="hr-H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called</a:t>
            </a:r>
            <a:r>
              <a:rPr kumimoji="0" lang="hr-H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Ferosirovina</a:t>
            </a:r>
            <a:r>
              <a:rPr kumimoji="0" lang="hr-H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274320" marR="0" lvl="0" indent="-27432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hr-HR" sz="2400" b="1" baseline="0" dirty="0" err="1" smtClean="0"/>
              <a:t>We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visited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company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learned</a:t>
            </a:r>
            <a:r>
              <a:rPr lang="hr-HR" sz="2400" b="1" dirty="0" smtClean="0"/>
              <a:t> a </a:t>
            </a:r>
            <a:r>
              <a:rPr lang="hr-HR" sz="2400" b="1" dirty="0" err="1" smtClean="0"/>
              <a:t>few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things</a:t>
            </a:r>
            <a:r>
              <a:rPr lang="hr-HR" sz="2400" b="1" dirty="0" smtClean="0"/>
              <a:t>.</a:t>
            </a:r>
            <a:endParaRPr kumimoji="0" lang="hr-H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2308">
            <a:off x="1003307" y="3566541"/>
            <a:ext cx="3728010" cy="279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78965">
            <a:off x="469401" y="677504"/>
            <a:ext cx="4057199" cy="304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1402">
            <a:off x="4662204" y="919913"/>
            <a:ext cx="4030172" cy="30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5076056" y="4725144"/>
            <a:ext cx="38884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74320" marR="0" lvl="0" indent="-27432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all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sort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4320" marR="0" lvl="0" indent="-27432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waste.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Users\Ivan\Desktop\4 c 20.02.2013\IMG_4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01008"/>
            <a:ext cx="4680595" cy="312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H:\Users\Ivan\Desktop\4 c 20.02.2013\IMG_4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60648"/>
            <a:ext cx="4751678" cy="316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395536" y="404664"/>
            <a:ext cx="36004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 err="1"/>
              <a:t>Mister</a:t>
            </a:r>
            <a:r>
              <a:rPr lang="hr-HR" sz="2400" b="1" dirty="0"/>
              <a:t> Igor </a:t>
            </a:r>
            <a:r>
              <a:rPr lang="hr-HR" sz="2400" b="1" dirty="0" err="1"/>
              <a:t>has</a:t>
            </a:r>
            <a:r>
              <a:rPr lang="hr-HR" sz="2400" b="1" dirty="0"/>
              <a:t> </a:t>
            </a:r>
            <a:r>
              <a:rPr lang="hr-HR" sz="2400" b="1" dirty="0" err="1"/>
              <a:t>shown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explained</a:t>
            </a:r>
            <a:r>
              <a:rPr lang="hr-HR" sz="2400" b="1" dirty="0"/>
              <a:t> us </a:t>
            </a:r>
            <a:r>
              <a:rPr lang="hr-HR" sz="2400" b="1" dirty="0" smtClean="0"/>
              <a:t>how </a:t>
            </a:r>
            <a:r>
              <a:rPr lang="hr-HR" sz="2400" b="1" dirty="0"/>
              <a:t>to </a:t>
            </a:r>
            <a:r>
              <a:rPr lang="hr-HR" sz="2400" b="1" dirty="0" err="1"/>
              <a:t>collect</a:t>
            </a:r>
            <a:r>
              <a:rPr lang="hr-HR" sz="2400" b="1" dirty="0"/>
              <a:t>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</a:t>
            </a:r>
            <a:r>
              <a:rPr lang="hr-HR" sz="2400" b="1" dirty="0" err="1"/>
              <a:t>sort</a:t>
            </a:r>
            <a:r>
              <a:rPr lang="hr-HR" sz="2400" b="1" dirty="0"/>
              <a:t> </a:t>
            </a:r>
            <a:r>
              <a:rPr lang="hr-HR" sz="2400" b="1" dirty="0" smtClean="0"/>
              <a:t>waste</a:t>
            </a:r>
            <a:r>
              <a:rPr lang="hr-HR" sz="2400" b="1" dirty="0"/>
              <a:t>. </a:t>
            </a:r>
            <a:endParaRPr lang="hr-HR" sz="2400" b="1" dirty="0" smtClean="0"/>
          </a:p>
          <a:p>
            <a:endParaRPr lang="hr-HR" sz="2400" b="1" dirty="0" smtClean="0"/>
          </a:p>
          <a:p>
            <a:r>
              <a:rPr lang="hr-HR" sz="2400" b="1" dirty="0" err="1" smtClean="0"/>
              <a:t>We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have</a:t>
            </a:r>
            <a:r>
              <a:rPr lang="hr-HR" sz="2400" b="1" dirty="0" smtClean="0"/>
              <a:t> </a:t>
            </a:r>
            <a:r>
              <a:rPr lang="hr-HR" sz="2400" b="1" dirty="0" err="1"/>
              <a:t>seen</a:t>
            </a:r>
            <a:r>
              <a:rPr lang="hr-HR" sz="2400" b="1" dirty="0"/>
              <a:t> </a:t>
            </a:r>
            <a:r>
              <a:rPr lang="hr-HR" sz="2400" b="1" dirty="0" err="1"/>
              <a:t>different</a:t>
            </a:r>
            <a:r>
              <a:rPr lang="hr-HR" sz="2400" b="1" dirty="0"/>
              <a:t> </a:t>
            </a:r>
            <a:r>
              <a:rPr lang="hr-HR" sz="2400" b="1" dirty="0" err="1" smtClean="0"/>
              <a:t>iron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objects</a:t>
            </a:r>
            <a:r>
              <a:rPr lang="hr-HR" sz="2400" b="1" dirty="0"/>
              <a:t> </a:t>
            </a:r>
            <a:r>
              <a:rPr lang="hr-HR" sz="2400" b="1" dirty="0" smtClean="0"/>
              <a:t>- old </a:t>
            </a:r>
            <a:r>
              <a:rPr lang="hr-HR" sz="2400" b="1" dirty="0" err="1"/>
              <a:t>cars</a:t>
            </a:r>
            <a:r>
              <a:rPr lang="hr-HR" sz="2400" b="1" dirty="0"/>
              <a:t>,  </a:t>
            </a:r>
            <a:r>
              <a:rPr lang="hr-HR" sz="2400" b="1" dirty="0" err="1"/>
              <a:t>electromotors</a:t>
            </a:r>
            <a:r>
              <a:rPr lang="hr-HR" sz="2400" b="1" dirty="0"/>
              <a:t>, </a:t>
            </a:r>
            <a:r>
              <a:rPr lang="hr-HR" sz="2400" b="1" dirty="0" err="1"/>
              <a:t>house</a:t>
            </a:r>
            <a:r>
              <a:rPr lang="hr-HR" sz="2400" b="1" dirty="0"/>
              <a:t> </a:t>
            </a:r>
            <a:r>
              <a:rPr lang="hr-HR" sz="2400" b="1" dirty="0" err="1"/>
              <a:t>appliances</a:t>
            </a:r>
            <a:r>
              <a:rPr lang="hr-HR" sz="2400" b="1" dirty="0"/>
              <a:t>, </a:t>
            </a:r>
            <a:r>
              <a:rPr lang="hr-HR" sz="2400" b="1" dirty="0" err="1"/>
              <a:t>aluminium</a:t>
            </a:r>
            <a:r>
              <a:rPr lang="hr-HR" sz="2400" b="1" dirty="0"/>
              <a:t> </a:t>
            </a:r>
            <a:r>
              <a:rPr lang="hr-HR" sz="2400" b="1" dirty="0" err="1"/>
              <a:t>plates</a:t>
            </a:r>
            <a:r>
              <a:rPr lang="hr-HR" sz="2400" b="1" dirty="0"/>
              <a:t>, old </a:t>
            </a:r>
            <a:r>
              <a:rPr lang="hr-HR" sz="2400" b="1" dirty="0" err="1"/>
              <a:t>paper</a:t>
            </a:r>
            <a:r>
              <a:rPr lang="hr-HR" sz="2400" b="1" dirty="0"/>
              <a:t>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</a:t>
            </a:r>
            <a:r>
              <a:rPr lang="hr-HR" sz="2400" b="1" dirty="0" err="1"/>
              <a:t>tires</a:t>
            </a:r>
            <a:r>
              <a:rPr lang="hr-HR" sz="2400" b="1" dirty="0"/>
              <a:t>. </a:t>
            </a:r>
            <a:endParaRPr lang="hr-HR" sz="2400" b="1" dirty="0" smtClean="0"/>
          </a:p>
          <a:p>
            <a:endParaRPr lang="hr-HR" sz="2400" b="1" dirty="0" smtClean="0"/>
          </a:p>
          <a:p>
            <a:r>
              <a:rPr lang="hr-HR" sz="2400" b="1" dirty="0" err="1" smtClean="0"/>
              <a:t>We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found</a:t>
            </a:r>
            <a:r>
              <a:rPr lang="hr-HR" sz="2400" b="1" dirty="0" smtClean="0"/>
              <a:t> </a:t>
            </a:r>
            <a:r>
              <a:rPr lang="hr-HR" sz="2400" b="1" dirty="0" err="1"/>
              <a:t>out</a:t>
            </a:r>
            <a:r>
              <a:rPr lang="hr-HR" sz="2400" b="1" dirty="0"/>
              <a:t> how to </a:t>
            </a:r>
            <a:r>
              <a:rPr lang="hr-HR" sz="2400" b="1" dirty="0" err="1" smtClean="0"/>
              <a:t>gather</a:t>
            </a:r>
            <a:r>
              <a:rPr lang="hr-HR" sz="2400" b="1" dirty="0"/>
              <a:t>, </a:t>
            </a:r>
            <a:r>
              <a:rPr lang="hr-HR" sz="2400" b="1" dirty="0" err="1"/>
              <a:t>sort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smtClean="0"/>
              <a:t>transport </a:t>
            </a:r>
            <a:r>
              <a:rPr lang="hr-HR" sz="2400" b="1" dirty="0"/>
              <a:t>waste </a:t>
            </a:r>
            <a:r>
              <a:rPr lang="hr-HR" sz="2400" b="1" dirty="0" smtClean="0"/>
              <a:t>to </a:t>
            </a:r>
            <a:r>
              <a:rPr lang="hr-HR" sz="2400" b="1" dirty="0" err="1" smtClean="0"/>
              <a:t>fabrics</a:t>
            </a:r>
            <a:r>
              <a:rPr lang="hr-HR" sz="2400" b="1" dirty="0" smtClean="0"/>
              <a:t> </a:t>
            </a:r>
            <a:r>
              <a:rPr lang="hr-HR" sz="2400" b="1" dirty="0" err="1"/>
              <a:t>where</a:t>
            </a:r>
            <a:r>
              <a:rPr lang="hr-HR" sz="2400" b="1" dirty="0"/>
              <a:t>  </a:t>
            </a:r>
            <a:r>
              <a:rPr lang="hr-HR" sz="2400" b="1" dirty="0" err="1"/>
              <a:t>they</a:t>
            </a:r>
            <a:r>
              <a:rPr lang="hr-HR" sz="2400" b="1" dirty="0"/>
              <a:t> </a:t>
            </a:r>
            <a:r>
              <a:rPr lang="hr-HR" sz="2400" b="1" dirty="0" err="1" smtClean="0"/>
              <a:t>process</a:t>
            </a:r>
            <a:r>
              <a:rPr lang="hr-HR" sz="2400" b="1" dirty="0" smtClean="0"/>
              <a:t> </a:t>
            </a:r>
            <a:r>
              <a:rPr lang="hr-HR" sz="2400" b="1" dirty="0" err="1"/>
              <a:t>them</a:t>
            </a:r>
            <a:r>
              <a:rPr lang="hr-HR" sz="2400" b="1" dirty="0"/>
              <a:t> </a:t>
            </a:r>
            <a:r>
              <a:rPr lang="hr-HR" sz="2400" b="1" dirty="0" err="1" smtClean="0"/>
              <a:t>to</a:t>
            </a:r>
            <a:r>
              <a:rPr lang="hr-HR" sz="2400" b="1" dirty="0" smtClean="0"/>
              <a:t> </a:t>
            </a:r>
          </a:p>
          <a:p>
            <a:r>
              <a:rPr lang="hr-HR" sz="2400" b="1" dirty="0" smtClean="0"/>
              <a:t>new </a:t>
            </a:r>
            <a:r>
              <a:rPr lang="hr-HR" sz="2400" b="1" dirty="0" err="1"/>
              <a:t>products</a:t>
            </a:r>
            <a:r>
              <a:rPr lang="hr-HR" sz="2400" b="1" dirty="0"/>
              <a:t>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5292080" y="404664"/>
            <a:ext cx="3384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2400" b="1" dirty="0" err="1"/>
              <a:t>We</a:t>
            </a:r>
            <a:r>
              <a:rPr lang="hr-HR" sz="2400" b="1" dirty="0"/>
              <a:t>  </a:t>
            </a:r>
            <a:r>
              <a:rPr lang="hr-HR" sz="2400" b="1" dirty="0" err="1" smtClean="0"/>
              <a:t>learned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that</a:t>
            </a:r>
            <a:r>
              <a:rPr lang="hr-HR" sz="2400" b="1" dirty="0" smtClean="0"/>
              <a:t> </a:t>
            </a:r>
            <a:r>
              <a:rPr lang="hr-HR" sz="2400" b="1" dirty="0" err="1"/>
              <a:t>by</a:t>
            </a:r>
            <a:r>
              <a:rPr lang="hr-HR" sz="2400" b="1" dirty="0"/>
              <a:t> </a:t>
            </a:r>
            <a:r>
              <a:rPr lang="hr-HR" sz="2400" b="1" dirty="0" err="1"/>
              <a:t>collecting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processing</a:t>
            </a:r>
            <a:r>
              <a:rPr lang="hr-HR" sz="2400" b="1" dirty="0"/>
              <a:t> </a:t>
            </a:r>
            <a:r>
              <a:rPr lang="hr-HR" sz="2400" b="1" dirty="0" smtClean="0"/>
              <a:t>waste </a:t>
            </a:r>
            <a:r>
              <a:rPr lang="hr-HR" sz="2400" b="1" dirty="0" err="1" smtClean="0"/>
              <a:t>we</a:t>
            </a:r>
            <a:r>
              <a:rPr lang="hr-HR" sz="2400" b="1" dirty="0" smtClean="0"/>
              <a:t>  </a:t>
            </a:r>
            <a:r>
              <a:rPr lang="hr-HR" sz="2400" b="1" dirty="0" err="1"/>
              <a:t>can</a:t>
            </a:r>
            <a:r>
              <a:rPr lang="hr-HR" sz="2400" b="1" dirty="0"/>
              <a:t> </a:t>
            </a:r>
            <a:r>
              <a:rPr lang="hr-HR" sz="2400" b="1" dirty="0" smtClean="0"/>
              <a:t>save </a:t>
            </a:r>
            <a:r>
              <a:rPr lang="hr-HR" sz="2400" b="1" dirty="0"/>
              <a:t>some money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take</a:t>
            </a:r>
            <a:r>
              <a:rPr lang="hr-HR" sz="2400" b="1" dirty="0"/>
              <a:t>  </a:t>
            </a:r>
            <a:r>
              <a:rPr lang="hr-HR" sz="2400" b="1" dirty="0" err="1"/>
              <a:t>extra</a:t>
            </a:r>
            <a:r>
              <a:rPr lang="hr-HR" sz="2400" b="1" dirty="0"/>
              <a:t> </a:t>
            </a:r>
            <a:r>
              <a:rPr lang="hr-HR" sz="2400" b="1" dirty="0" smtClean="0"/>
              <a:t>care </a:t>
            </a:r>
            <a:r>
              <a:rPr lang="hr-HR" sz="2400" b="1" dirty="0" err="1"/>
              <a:t>of</a:t>
            </a:r>
            <a:r>
              <a:rPr lang="hr-HR" sz="2400" b="1" dirty="0"/>
              <a:t> </a:t>
            </a:r>
            <a:r>
              <a:rPr lang="hr-HR" sz="2400" b="1" dirty="0" err="1"/>
              <a:t>our</a:t>
            </a:r>
            <a:r>
              <a:rPr lang="hr-HR" sz="2400" b="1" dirty="0"/>
              <a:t> </a:t>
            </a:r>
            <a:r>
              <a:rPr lang="hr-HR" sz="2400" b="1" dirty="0" err="1"/>
              <a:t>environment</a:t>
            </a:r>
            <a:r>
              <a:rPr lang="hr-HR" sz="2400" b="1" dirty="0"/>
              <a:t>. </a:t>
            </a:r>
          </a:p>
        </p:txBody>
      </p:sp>
      <p:pic>
        <p:nvPicPr>
          <p:cNvPr id="3074" name="Picture 2" descr="H:\Users\Ivan\Desktop\4 c 20.02.2013\IMG_4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6434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H:\Users\Ivan\Desktop\4 c 20.02.2013\IMG_4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4428182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65684">
            <a:off x="399264" y="3488541"/>
            <a:ext cx="3993937" cy="299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5004048" y="260648"/>
            <a:ext cx="3889226" cy="6264696"/>
          </a:xfrm>
        </p:spPr>
        <p:txBody>
          <a:bodyPr/>
          <a:lstStyle/>
          <a:p>
            <a:r>
              <a:rPr lang="sr-Latn-CS" sz="2400" b="1" dirty="0" err="1" smtClean="0">
                <a:solidFill>
                  <a:schemeClr val="tx1"/>
                </a:solidFill>
              </a:rPr>
              <a:t>Students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 smtClean="0">
                <a:solidFill>
                  <a:schemeClr val="tx1"/>
                </a:solidFill>
              </a:rPr>
              <a:t>visited</a:t>
            </a:r>
            <a:r>
              <a:rPr lang="sr-Latn-CS" sz="2400" b="1" dirty="0" smtClean="0">
                <a:solidFill>
                  <a:schemeClr val="tx1"/>
                </a:solidFill>
              </a:rPr>
              <a:t> one of the </a:t>
            </a:r>
            <a:r>
              <a:rPr lang="sr-Latn-CS" sz="2400" b="1" dirty="0" err="1" smtClean="0">
                <a:solidFill>
                  <a:schemeClr val="tx1"/>
                </a:solidFill>
              </a:rPr>
              <a:t>biggest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 smtClean="0">
                <a:solidFill>
                  <a:schemeClr val="tx1"/>
                </a:solidFill>
              </a:rPr>
              <a:t>glass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 smtClean="0">
                <a:solidFill>
                  <a:schemeClr val="tx1"/>
                </a:solidFill>
              </a:rPr>
              <a:t>factories</a:t>
            </a:r>
            <a:r>
              <a:rPr lang="sr-Latn-CS" sz="2400" b="1" dirty="0" smtClean="0">
                <a:solidFill>
                  <a:schemeClr val="tx1"/>
                </a:solidFill>
              </a:rPr>
              <a:t> in </a:t>
            </a:r>
            <a:r>
              <a:rPr lang="sr-Latn-CS" sz="2400" b="1" dirty="0" err="1" smtClean="0">
                <a:solidFill>
                  <a:schemeClr val="tx1"/>
                </a:solidFill>
              </a:rPr>
              <a:t>Central</a:t>
            </a:r>
            <a:r>
              <a:rPr lang="sr-Latn-CS" sz="2400" b="1" dirty="0" smtClean="0">
                <a:solidFill>
                  <a:schemeClr val="tx1"/>
                </a:solidFill>
              </a:rPr>
              <a:t> Europe - VETROPACK. </a:t>
            </a:r>
            <a:br>
              <a:rPr lang="sr-Latn-CS" sz="2400" b="1" dirty="0" smtClean="0">
                <a:solidFill>
                  <a:schemeClr val="tx1"/>
                </a:solidFill>
              </a:rPr>
            </a:br>
            <a:r>
              <a:rPr lang="sr-Latn-CS" sz="2400" b="1" dirty="0" smtClean="0">
                <a:solidFill>
                  <a:schemeClr val="tx1"/>
                </a:solidFill>
              </a:rPr>
              <a:t/>
            </a:r>
            <a:br>
              <a:rPr lang="sr-Latn-CS" sz="2400" b="1" dirty="0" smtClean="0">
                <a:solidFill>
                  <a:schemeClr val="tx1"/>
                </a:solidFill>
              </a:rPr>
            </a:br>
            <a:r>
              <a:rPr lang="sr-Latn-CS" sz="2400" b="1" dirty="0" smtClean="0">
                <a:solidFill>
                  <a:schemeClr val="tx1"/>
                </a:solidFill>
              </a:rPr>
              <a:t/>
            </a:r>
            <a:br>
              <a:rPr lang="sr-Latn-CS" sz="2400" b="1" dirty="0" smtClean="0">
                <a:solidFill>
                  <a:schemeClr val="tx1"/>
                </a:solidFill>
              </a:rPr>
            </a:br>
            <a:r>
              <a:rPr lang="sr-Latn-CS" sz="2400" b="1" dirty="0" smtClean="0">
                <a:solidFill>
                  <a:schemeClr val="tx1"/>
                </a:solidFill>
              </a:rPr>
              <a:t/>
            </a:r>
            <a:br>
              <a:rPr lang="sr-Latn-CS" sz="2400" b="1" dirty="0" smtClean="0">
                <a:solidFill>
                  <a:schemeClr val="tx1"/>
                </a:solidFill>
              </a:rPr>
            </a:br>
            <a:r>
              <a:rPr lang="sr-Latn-CS" sz="2400" b="1" dirty="0" err="1">
                <a:solidFill>
                  <a:schemeClr val="tx1"/>
                </a:solidFill>
              </a:rPr>
              <a:t>S</a:t>
            </a:r>
            <a:r>
              <a:rPr lang="sr-Latn-CS" sz="2400" b="1" dirty="0" err="1" smtClean="0">
                <a:solidFill>
                  <a:schemeClr val="tx1"/>
                </a:solidFill>
              </a:rPr>
              <a:t>tudents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 smtClean="0">
                <a:solidFill>
                  <a:schemeClr val="tx1"/>
                </a:solidFill>
              </a:rPr>
              <a:t>were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>
                <a:solidFill>
                  <a:schemeClr val="tx1"/>
                </a:solidFill>
              </a:rPr>
              <a:t>introduced</a:t>
            </a:r>
            <a:r>
              <a:rPr lang="sr-Latn-CS" sz="2400" b="1" dirty="0">
                <a:solidFill>
                  <a:schemeClr val="tx1"/>
                </a:solidFill>
              </a:rPr>
              <a:t> </a:t>
            </a:r>
            <a:r>
              <a:rPr lang="sr-Latn-CS" sz="2400" b="1" dirty="0" err="1">
                <a:solidFill>
                  <a:schemeClr val="tx1"/>
                </a:solidFill>
              </a:rPr>
              <a:t>with</a:t>
            </a:r>
            <a:r>
              <a:rPr lang="sr-Latn-CS" sz="2400" b="1" dirty="0">
                <a:solidFill>
                  <a:schemeClr val="tx1"/>
                </a:solidFill>
              </a:rPr>
              <a:t> the </a:t>
            </a:r>
            <a:r>
              <a:rPr lang="sr-Latn-CS" sz="2400" b="1" dirty="0" err="1">
                <a:solidFill>
                  <a:schemeClr val="tx1"/>
                </a:solidFill>
              </a:rPr>
              <a:t>entire</a:t>
            </a:r>
            <a:r>
              <a:rPr lang="sr-Latn-CS" sz="2400" b="1" dirty="0">
                <a:solidFill>
                  <a:schemeClr val="tx1"/>
                </a:solidFill>
              </a:rPr>
              <a:t> </a:t>
            </a:r>
            <a:r>
              <a:rPr lang="sr-Latn-CS" sz="2400" b="1" dirty="0" err="1">
                <a:solidFill>
                  <a:schemeClr val="tx1"/>
                </a:solidFill>
              </a:rPr>
              <a:t>production</a:t>
            </a:r>
            <a:r>
              <a:rPr lang="sr-Latn-CS" sz="2400" b="1" dirty="0">
                <a:solidFill>
                  <a:schemeClr val="tx1"/>
                </a:solidFill>
              </a:rPr>
              <a:t> </a:t>
            </a:r>
            <a:r>
              <a:rPr lang="sr-Latn-CS" sz="2400" b="1" dirty="0" err="1">
                <a:solidFill>
                  <a:schemeClr val="tx1"/>
                </a:solidFill>
              </a:rPr>
              <a:t>process</a:t>
            </a:r>
            <a:r>
              <a:rPr lang="sr-Latn-CS" sz="2400" b="1" dirty="0">
                <a:solidFill>
                  <a:schemeClr val="tx1"/>
                </a:solidFill>
              </a:rPr>
              <a:t> of </a:t>
            </a:r>
            <a:r>
              <a:rPr lang="sr-Latn-CS" sz="2400" b="1" dirty="0" err="1">
                <a:solidFill>
                  <a:schemeClr val="tx1"/>
                </a:solidFill>
              </a:rPr>
              <a:t>making</a:t>
            </a:r>
            <a:r>
              <a:rPr lang="sr-Latn-CS" sz="2400" b="1" dirty="0">
                <a:solidFill>
                  <a:schemeClr val="tx1"/>
                </a:solidFill>
              </a:rPr>
              <a:t> </a:t>
            </a:r>
            <a:r>
              <a:rPr lang="sr-Latn-CS" sz="2400" b="1" dirty="0" err="1">
                <a:solidFill>
                  <a:schemeClr val="tx1"/>
                </a:solidFill>
              </a:rPr>
              <a:t>glass</a:t>
            </a:r>
            <a:r>
              <a:rPr lang="sr-Latn-CS" sz="2400" b="1" dirty="0">
                <a:solidFill>
                  <a:schemeClr val="tx1"/>
                </a:solidFill>
              </a:rPr>
              <a:t> </a:t>
            </a:r>
            <a:r>
              <a:rPr lang="sr-Latn-CS" sz="2400" b="1" dirty="0" err="1">
                <a:solidFill>
                  <a:schemeClr val="tx1"/>
                </a:solidFill>
              </a:rPr>
              <a:t>by</a:t>
            </a:r>
            <a:r>
              <a:rPr lang="sr-Latn-CS" sz="2400" b="1" dirty="0">
                <a:solidFill>
                  <a:schemeClr val="tx1"/>
                </a:solidFill>
              </a:rPr>
              <a:t> </a:t>
            </a:r>
            <a:r>
              <a:rPr lang="sr-Latn-CS" sz="2400" b="1" dirty="0" smtClean="0">
                <a:solidFill>
                  <a:schemeClr val="tx1"/>
                </a:solidFill>
              </a:rPr>
              <a:t>the </a:t>
            </a:r>
            <a:r>
              <a:rPr lang="sr-Latn-CS" sz="2400" b="1" dirty="0" err="1" smtClean="0">
                <a:solidFill>
                  <a:schemeClr val="tx1"/>
                </a:solidFill>
              </a:rPr>
              <a:t>comapny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 smtClean="0">
                <a:solidFill>
                  <a:schemeClr val="tx1"/>
                </a:solidFill>
              </a:rPr>
              <a:t>technical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 err="1" smtClean="0">
                <a:solidFill>
                  <a:schemeClr val="tx1"/>
                </a:solidFill>
              </a:rPr>
              <a:t>manager</a:t>
            </a:r>
            <a:r>
              <a:rPr lang="sr-Latn-CS" sz="2400" b="1" dirty="0" smtClean="0">
                <a:solidFill>
                  <a:schemeClr val="tx1"/>
                </a:solidFill>
              </a:rPr>
              <a:t>.</a:t>
            </a:r>
            <a:br>
              <a:rPr lang="sr-Latn-CS" sz="2400" b="1" dirty="0" smtClean="0">
                <a:solidFill>
                  <a:schemeClr val="tx1"/>
                </a:solidFill>
              </a:rPr>
            </a:b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DSC0099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2492896"/>
            <a:ext cx="4827563" cy="3744416"/>
          </a:xfrm>
          <a:noFill/>
          <a:ln/>
        </p:spPr>
      </p:pic>
      <p:pic>
        <p:nvPicPr>
          <p:cNvPr id="6146" name="Picture 2" descr="http://t3.gstatic.com/images?q=tbn:ANd9GcR8JnmAzTMEroh27XcWg9wpFE8DHENp3qOh-SyR1ZxxVWmf2i1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248472" cy="141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44008" y="332656"/>
            <a:ext cx="3812645" cy="1938205"/>
          </a:xfrm>
        </p:spPr>
        <p:txBody>
          <a:bodyPr>
            <a:noAutofit/>
          </a:bodyPr>
          <a:lstStyle/>
          <a:p>
            <a:pPr algn="ctr"/>
            <a:r>
              <a:rPr lang="hr-HR" sz="5000" b="1" dirty="0" err="1" smtClean="0">
                <a:solidFill>
                  <a:schemeClr val="tx1"/>
                </a:solidFill>
              </a:rPr>
              <a:t>International</a:t>
            </a:r>
            <a:r>
              <a:rPr lang="hr-HR" sz="5000" b="1" dirty="0" smtClean="0">
                <a:solidFill>
                  <a:schemeClr val="tx1"/>
                </a:solidFill>
              </a:rPr>
              <a:t> </a:t>
            </a:r>
            <a:br>
              <a:rPr lang="hr-HR" sz="5000" b="1" dirty="0" smtClean="0">
                <a:solidFill>
                  <a:schemeClr val="tx1"/>
                </a:solidFill>
              </a:rPr>
            </a:br>
            <a:r>
              <a:rPr lang="hr-HR" sz="5000" b="1" dirty="0" smtClean="0">
                <a:solidFill>
                  <a:schemeClr val="tx1"/>
                </a:solidFill>
              </a:rPr>
              <a:t>Eco </a:t>
            </a:r>
            <a:r>
              <a:rPr lang="hr-HR" sz="5000" b="1" dirty="0" err="1" smtClean="0">
                <a:solidFill>
                  <a:schemeClr val="tx1"/>
                </a:solidFill>
              </a:rPr>
              <a:t>school</a:t>
            </a:r>
            <a:endParaRPr lang="hr-HR" sz="5000" b="1" dirty="0">
              <a:solidFill>
                <a:schemeClr val="tx1"/>
              </a:solidFill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>
            <a:off x="4572001" y="2785533"/>
            <a:ext cx="4176464" cy="3163747"/>
          </a:xfrm>
        </p:spPr>
        <p:txBody>
          <a:bodyPr>
            <a:noAutofit/>
          </a:bodyPr>
          <a:lstStyle/>
          <a:p>
            <a:r>
              <a:rPr lang="hr-HR" sz="2800" b="1" dirty="0" err="1" smtClean="0">
                <a:solidFill>
                  <a:schemeClr val="tx1"/>
                </a:solidFill>
              </a:rPr>
              <a:t>In</a:t>
            </a:r>
            <a:r>
              <a:rPr lang="hr-HR" sz="2800" b="1" dirty="0" smtClean="0">
                <a:solidFill>
                  <a:schemeClr val="tx1"/>
                </a:solidFill>
              </a:rPr>
              <a:t> 2006 </a:t>
            </a:r>
            <a:r>
              <a:rPr lang="hr-HR" sz="2800" b="1" dirty="0" err="1" smtClean="0">
                <a:solidFill>
                  <a:schemeClr val="tx1"/>
                </a:solidFill>
              </a:rPr>
              <a:t>our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school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was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declared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international</a:t>
            </a:r>
            <a:r>
              <a:rPr lang="hr-HR" sz="2800" b="1" dirty="0" smtClean="0">
                <a:solidFill>
                  <a:schemeClr val="tx1"/>
                </a:solidFill>
              </a:rPr>
              <a:t> Eco </a:t>
            </a:r>
            <a:r>
              <a:rPr lang="hr-HR" sz="2800" b="1" dirty="0" err="1" smtClean="0">
                <a:solidFill>
                  <a:schemeClr val="tx1"/>
                </a:solidFill>
              </a:rPr>
              <a:t>school</a:t>
            </a:r>
            <a:r>
              <a:rPr lang="hr-HR" sz="2800" b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hr-HR" sz="2800" b="1" dirty="0" err="1" smtClean="0">
                <a:solidFill>
                  <a:schemeClr val="tx1"/>
                </a:solidFill>
              </a:rPr>
              <a:t>In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the</a:t>
            </a:r>
            <a:r>
              <a:rPr lang="hr-HR" sz="2800" b="1" dirty="0" smtClean="0">
                <a:solidFill>
                  <a:schemeClr val="tx1"/>
                </a:solidFill>
              </a:rPr>
              <a:t> past seven </a:t>
            </a:r>
            <a:r>
              <a:rPr lang="hr-HR" sz="2800" b="1" dirty="0" err="1" smtClean="0">
                <a:solidFill>
                  <a:schemeClr val="tx1"/>
                </a:solidFill>
              </a:rPr>
              <a:t>years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our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students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learned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about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and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took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good</a:t>
            </a:r>
            <a:r>
              <a:rPr lang="hr-HR" sz="2800" b="1" dirty="0" smtClean="0">
                <a:solidFill>
                  <a:schemeClr val="tx1"/>
                </a:solidFill>
              </a:rPr>
              <a:t> care </a:t>
            </a:r>
            <a:r>
              <a:rPr lang="hr-HR" sz="2800" b="1" dirty="0" err="1" smtClean="0">
                <a:solidFill>
                  <a:schemeClr val="tx1"/>
                </a:solidFill>
              </a:rPr>
              <a:t>of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the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environment</a:t>
            </a:r>
            <a:r>
              <a:rPr lang="hr-HR" sz="2800" b="1" dirty="0" smtClean="0">
                <a:solidFill>
                  <a:schemeClr val="tx1"/>
                </a:solidFill>
              </a:rPr>
              <a:t>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5" name="Rezervirano mjesto slike 4" descr="Green-Flag-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9530" r="9530"/>
          <a:stretch>
            <a:fillRect/>
          </a:stretch>
        </p:blipFill>
        <p:spPr>
          <a:xfrm>
            <a:off x="395536" y="1371600"/>
            <a:ext cx="4008824" cy="29260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2800" b="1" dirty="0" err="1" smtClean="0">
                <a:solidFill>
                  <a:schemeClr val="tx1"/>
                </a:solidFill>
              </a:rPr>
              <a:t>First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they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grind</a:t>
            </a:r>
            <a:r>
              <a:rPr lang="sr-Latn-CS" sz="2800" b="1" dirty="0" smtClean="0">
                <a:solidFill>
                  <a:schemeClr val="tx1"/>
                </a:solidFill>
              </a:rPr>
              <a:t> the </a:t>
            </a:r>
            <a:r>
              <a:rPr lang="sr-Latn-CS" sz="2800" b="1" dirty="0" err="1" smtClean="0">
                <a:solidFill>
                  <a:schemeClr val="tx1"/>
                </a:solidFill>
              </a:rPr>
              <a:t>old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glass</a:t>
            </a:r>
            <a:r>
              <a:rPr lang="sr-Latn-CS" sz="2800" b="1" dirty="0" smtClean="0">
                <a:solidFill>
                  <a:schemeClr val="tx1"/>
                </a:solidFill>
              </a:rPr>
              <a:t>, </a:t>
            </a:r>
            <a:r>
              <a:rPr lang="sr-Latn-CS" sz="2800" b="1" dirty="0" err="1" smtClean="0">
                <a:solidFill>
                  <a:schemeClr val="tx1"/>
                </a:solidFill>
              </a:rPr>
              <a:t>then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they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melt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it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and</a:t>
            </a:r>
            <a:r>
              <a:rPr lang="sr-Latn-CS" sz="2800" b="1" dirty="0" smtClean="0">
                <a:solidFill>
                  <a:schemeClr val="tx1"/>
                </a:solidFill>
              </a:rPr>
              <a:t> in the </a:t>
            </a:r>
            <a:r>
              <a:rPr lang="sr-Latn-CS" sz="2800" b="1" dirty="0" err="1" smtClean="0">
                <a:solidFill>
                  <a:schemeClr val="tx1"/>
                </a:solidFill>
              </a:rPr>
              <a:t>end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make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new</a:t>
            </a:r>
            <a:r>
              <a:rPr lang="sr-Latn-CS" sz="2800" b="1" dirty="0" smtClean="0">
                <a:solidFill>
                  <a:schemeClr val="tx1"/>
                </a:solidFill>
              </a:rPr>
              <a:t> </a:t>
            </a:r>
            <a:r>
              <a:rPr lang="sr-Latn-CS" sz="2800" b="1" dirty="0" err="1" smtClean="0">
                <a:solidFill>
                  <a:schemeClr val="tx1"/>
                </a:solidFill>
              </a:rPr>
              <a:t>products</a:t>
            </a:r>
            <a:r>
              <a:rPr lang="sr-Latn-CS" sz="2800" b="1" dirty="0" smtClean="0">
                <a:solidFill>
                  <a:schemeClr val="tx1"/>
                </a:solidFill>
              </a:rPr>
              <a:t>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http://www.thingstalk.net/data/files/billeder/glas/glasflas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3960440" cy="2973932"/>
          </a:xfrm>
          <a:prstGeom prst="rect">
            <a:avLst/>
          </a:prstGeom>
          <a:noFill/>
        </p:spPr>
      </p:pic>
      <p:pic>
        <p:nvPicPr>
          <p:cNvPr id="4098" name="Picture 2" descr="http://www.federalna.ba/files/news_images/607_20120105163713_article_0_0f55ca0500000578_864_634x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4348000" cy="2376264"/>
          </a:xfrm>
          <a:prstGeom prst="rect">
            <a:avLst/>
          </a:prstGeom>
          <a:noFill/>
        </p:spPr>
      </p:pic>
      <p:pic>
        <p:nvPicPr>
          <p:cNvPr id="11271" name="Picture 7" descr="DSC0100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536" y="3645024"/>
            <a:ext cx="4104455" cy="3078612"/>
          </a:xfrm>
          <a:noFill/>
          <a:ln/>
        </p:spPr>
      </p:pic>
      <p:pic>
        <p:nvPicPr>
          <p:cNvPr id="4102" name="Picture 6" descr="http://ekologija.ba/userfiles/image/no_o_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412776"/>
            <a:ext cx="2676525" cy="2257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448272"/>
          </a:xfrm>
        </p:spPr>
        <p:txBody>
          <a:bodyPr/>
          <a:lstStyle/>
          <a:p>
            <a:r>
              <a:rPr lang="hr-HR" sz="7200" b="1" dirty="0" err="1" smtClean="0">
                <a:solidFill>
                  <a:schemeClr val="tx1"/>
                </a:solidFill>
              </a:rPr>
              <a:t>Thank</a:t>
            </a:r>
            <a:r>
              <a:rPr lang="hr-HR" sz="7200" b="1" dirty="0" smtClean="0">
                <a:solidFill>
                  <a:schemeClr val="tx1"/>
                </a:solidFill>
              </a:rPr>
              <a:t> </a:t>
            </a:r>
            <a:r>
              <a:rPr lang="hr-HR" sz="7200" b="1" dirty="0" err="1" smtClean="0">
                <a:solidFill>
                  <a:schemeClr val="tx1"/>
                </a:solidFill>
              </a:rPr>
              <a:t>you</a:t>
            </a:r>
            <a:r>
              <a:rPr lang="hr-HR" sz="7200" b="1" dirty="0" smtClean="0">
                <a:solidFill>
                  <a:schemeClr val="tx1"/>
                </a:solidFill>
              </a:rPr>
              <a:t> for </a:t>
            </a:r>
            <a:br>
              <a:rPr lang="hr-HR" sz="7200" b="1" dirty="0" smtClean="0">
                <a:solidFill>
                  <a:schemeClr val="tx1"/>
                </a:solidFill>
              </a:rPr>
            </a:br>
            <a:r>
              <a:rPr lang="hr-HR" sz="7200" b="1" dirty="0" err="1" smtClean="0">
                <a:solidFill>
                  <a:schemeClr val="tx1"/>
                </a:solidFill>
              </a:rPr>
              <a:t>your</a:t>
            </a:r>
            <a:r>
              <a:rPr lang="hr-HR" sz="7200" b="1" dirty="0" smtClean="0">
                <a:solidFill>
                  <a:schemeClr val="tx1"/>
                </a:solidFill>
              </a:rPr>
              <a:t> </a:t>
            </a:r>
            <a:r>
              <a:rPr lang="hr-HR" sz="7200" b="1" dirty="0" err="1" smtClean="0">
                <a:solidFill>
                  <a:schemeClr val="tx1"/>
                </a:solidFill>
              </a:rPr>
              <a:t>attention</a:t>
            </a:r>
            <a:r>
              <a:rPr lang="hr-HR" sz="7200" b="1" dirty="0" smtClean="0">
                <a:solidFill>
                  <a:schemeClr val="tx1"/>
                </a:solidFill>
              </a:rPr>
              <a:t>!</a:t>
            </a:r>
            <a:endParaRPr lang="hr-HR" sz="7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t3.gstatic.com/images?q=tbn:ANd9GcTnh3woH_kU6-nuHCnU-UGOlw7yUOmFO5IIaVQ7EOvlUrciG5GB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780928"/>
            <a:ext cx="4752528" cy="3854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12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7085382" cy="5301649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8654"/>
          </a:xfrm>
        </p:spPr>
        <p:txBody>
          <a:bodyPr/>
          <a:lstStyle/>
          <a:p>
            <a:r>
              <a:rPr lang="hr-HR" b="1" dirty="0" err="1" smtClean="0">
                <a:solidFill>
                  <a:schemeClr val="tx1"/>
                </a:solidFill>
              </a:rPr>
              <a:t>Croatian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Comenius</a:t>
            </a:r>
            <a:r>
              <a:rPr lang="hr-HR" b="1" dirty="0" smtClean="0">
                <a:solidFill>
                  <a:schemeClr val="tx1"/>
                </a:solidFill>
              </a:rPr>
              <a:t> team</a:t>
            </a:r>
            <a:endParaRPr lang="hr-H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55576" y="4941168"/>
            <a:ext cx="8064896" cy="14401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800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We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collect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>
                <a:solidFill>
                  <a:schemeClr val="tx1"/>
                </a:solidFill>
              </a:rPr>
              <a:t>waste </a:t>
            </a:r>
            <a:r>
              <a:rPr lang="hr-HR" sz="2800" b="1" dirty="0" err="1" smtClean="0">
                <a:solidFill>
                  <a:schemeClr val="tx1"/>
                </a:solidFill>
              </a:rPr>
              <a:t>paper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in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our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school</a:t>
            </a:r>
            <a:r>
              <a:rPr lang="hr-HR" sz="2800" b="1" dirty="0">
                <a:solidFill>
                  <a:schemeClr val="tx1"/>
                </a:solidFill>
              </a:rPr>
              <a:t>. </a:t>
            </a:r>
            <a:r>
              <a:rPr lang="hr-HR" sz="2800" b="1" dirty="0" err="1" smtClean="0">
                <a:solidFill>
                  <a:schemeClr val="tx1"/>
                </a:solidFill>
              </a:rPr>
              <a:t>Students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made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>
                <a:solidFill>
                  <a:schemeClr val="tx1"/>
                </a:solidFill>
              </a:rPr>
              <a:t>„ ​​ŽIRKO PAPIRKO“ </a:t>
            </a:r>
            <a:r>
              <a:rPr lang="hr-HR" sz="2800" b="1" dirty="0" err="1">
                <a:solidFill>
                  <a:schemeClr val="tx1"/>
                </a:solidFill>
              </a:rPr>
              <a:t>from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the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collected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paper</a:t>
            </a:r>
            <a:r>
              <a:rPr lang="hr-HR" sz="2800" b="1" dirty="0">
                <a:solidFill>
                  <a:schemeClr val="tx1"/>
                </a:solidFill>
              </a:rPr>
              <a:t>. </a:t>
            </a:r>
            <a:r>
              <a:rPr lang="hr-HR" sz="2800" b="1" dirty="0" err="1">
                <a:solidFill>
                  <a:schemeClr val="tx1"/>
                </a:solidFill>
              </a:rPr>
              <a:t>They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use it to </a:t>
            </a:r>
            <a:r>
              <a:rPr lang="hr-HR" sz="2800" b="1" dirty="0" err="1" smtClean="0">
                <a:solidFill>
                  <a:schemeClr val="tx1"/>
                </a:solidFill>
              </a:rPr>
              <a:t>dispose</a:t>
            </a:r>
            <a:r>
              <a:rPr lang="hr-HR" sz="2800" b="1" dirty="0" smtClean="0">
                <a:solidFill>
                  <a:schemeClr val="tx1"/>
                </a:solidFill>
              </a:rPr>
              <a:t> waste </a:t>
            </a:r>
            <a:r>
              <a:rPr lang="hr-HR" sz="2800" b="1" dirty="0" err="1">
                <a:solidFill>
                  <a:schemeClr val="tx1"/>
                </a:solidFill>
              </a:rPr>
              <a:t>paper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in</a:t>
            </a:r>
            <a:r>
              <a:rPr lang="hr-HR" sz="2800" b="1" dirty="0">
                <a:solidFill>
                  <a:schemeClr val="tx1"/>
                </a:solidFill>
              </a:rPr>
              <a:t> it.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1800" dirty="0"/>
          </a:p>
        </p:txBody>
      </p:sp>
      <p:pic>
        <p:nvPicPr>
          <p:cNvPr id="2052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7704" y="404664"/>
            <a:ext cx="5904656" cy="44289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93062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dirty="0" smtClean="0">
                <a:solidFill>
                  <a:schemeClr val="tx1"/>
                </a:solidFill>
              </a:rPr>
              <a:t/>
            </a:r>
            <a:br>
              <a:rPr lang="hr-HR" b="1" dirty="0" smtClean="0">
                <a:solidFill>
                  <a:schemeClr val="tx1"/>
                </a:solidFill>
              </a:rPr>
            </a:br>
            <a:r>
              <a:rPr lang="hr-HR" b="1" dirty="0" err="1" smtClean="0">
                <a:solidFill>
                  <a:schemeClr val="tx1"/>
                </a:solidFill>
              </a:rPr>
              <a:t>Žirko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Papirko</a:t>
            </a:r>
            <a:r>
              <a:rPr lang="hr-HR" b="1" dirty="0">
                <a:solidFill>
                  <a:schemeClr val="tx1"/>
                </a:solidFill>
              </a:rPr>
              <a:t> as </a:t>
            </a:r>
            <a:r>
              <a:rPr lang="hr-HR" b="1" dirty="0" smtClean="0">
                <a:solidFill>
                  <a:schemeClr val="tx1"/>
                </a:solidFill>
              </a:rPr>
              <a:t>a carnival </a:t>
            </a:r>
            <a:r>
              <a:rPr lang="hr-HR" b="1" dirty="0" err="1" smtClean="0">
                <a:solidFill>
                  <a:schemeClr val="tx1"/>
                </a:solidFill>
              </a:rPr>
              <a:t>mask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8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8000" dirty="0"/>
              <a:t>On </a:t>
            </a:r>
            <a:r>
              <a:rPr lang="hr-HR" sz="8000" dirty="0" err="1"/>
              <a:t>the</a:t>
            </a:r>
            <a:r>
              <a:rPr lang="hr-HR" sz="8000" dirty="0"/>
              <a:t> </a:t>
            </a:r>
            <a:r>
              <a:rPr lang="hr-HR" sz="8000" dirty="0" err="1"/>
              <a:t>day</a:t>
            </a:r>
            <a:r>
              <a:rPr lang="hr-HR" sz="8000" dirty="0"/>
              <a:t> </a:t>
            </a:r>
            <a:r>
              <a:rPr lang="hr-HR" sz="8000" dirty="0" err="1"/>
              <a:t>of</a:t>
            </a:r>
            <a:r>
              <a:rPr lang="hr-HR" sz="8000" dirty="0"/>
              <a:t> </a:t>
            </a:r>
            <a:r>
              <a:rPr lang="hr-HR" sz="8000" dirty="0" err="1"/>
              <a:t>the</a:t>
            </a:r>
            <a:r>
              <a:rPr lang="hr-HR" sz="8000" dirty="0"/>
              <a:t> </a:t>
            </a:r>
            <a:r>
              <a:rPr lang="hr-HR" sz="8000" dirty="0" err="1"/>
              <a:t>carnival</a:t>
            </a:r>
            <a:r>
              <a:rPr lang="hr-HR" sz="8000" dirty="0"/>
              <a:t> </a:t>
            </a:r>
            <a:r>
              <a:rPr lang="hr-HR" sz="8000" dirty="0" err="1"/>
              <a:t>students</a:t>
            </a:r>
            <a:r>
              <a:rPr lang="hr-HR" sz="8000" dirty="0"/>
              <a:t> </a:t>
            </a:r>
            <a:r>
              <a:rPr lang="hr-HR" sz="8000" dirty="0" err="1"/>
              <a:t>made</a:t>
            </a:r>
            <a:r>
              <a:rPr lang="hr-HR" sz="8000" dirty="0"/>
              <a:t> ​​</a:t>
            </a:r>
            <a:r>
              <a:rPr lang="hr-HR" sz="8000" dirty="0" err="1"/>
              <a:t>mask</a:t>
            </a:r>
            <a:r>
              <a:rPr lang="hr-HR" sz="8000" dirty="0"/>
              <a:t> </a:t>
            </a:r>
            <a:r>
              <a:rPr lang="hr-HR" sz="8000" dirty="0" err="1"/>
              <a:t>from</a:t>
            </a:r>
            <a:r>
              <a:rPr lang="hr-HR" sz="8000" dirty="0"/>
              <a:t> „ </a:t>
            </a:r>
            <a:r>
              <a:rPr lang="hr-HR" sz="8000" dirty="0" err="1"/>
              <a:t>Žirko</a:t>
            </a:r>
            <a:r>
              <a:rPr lang="hr-HR" sz="8000" dirty="0"/>
              <a:t> </a:t>
            </a:r>
            <a:r>
              <a:rPr lang="hr-HR" sz="8000" dirty="0" err="1"/>
              <a:t>Papirko</a:t>
            </a:r>
            <a:r>
              <a:rPr lang="hr-HR" sz="8000" dirty="0"/>
              <a:t>“.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dirty="0"/>
          </a:p>
        </p:txBody>
      </p:sp>
      <p:pic>
        <p:nvPicPr>
          <p:cNvPr id="307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635250"/>
            <a:ext cx="4040188" cy="30305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016" y="1196752"/>
            <a:ext cx="3970214" cy="1296144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b="1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2800" b="1" dirty="0" err="1" smtClean="0">
                <a:solidFill>
                  <a:schemeClr val="tx1"/>
                </a:solidFill>
              </a:rPr>
              <a:t>So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>
                <a:solidFill>
                  <a:schemeClr val="tx1"/>
                </a:solidFill>
              </a:rPr>
              <a:t>he </a:t>
            </a:r>
            <a:r>
              <a:rPr lang="hr-HR" sz="2800" b="1" dirty="0" err="1">
                <a:solidFill>
                  <a:schemeClr val="tx1"/>
                </a:solidFill>
              </a:rPr>
              <a:t>briefly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changed</a:t>
            </a:r>
            <a:r>
              <a:rPr lang="hr-HR" sz="2800" b="1" dirty="0">
                <a:solidFill>
                  <a:schemeClr val="tx1"/>
                </a:solidFill>
              </a:rPr>
              <a:t> his role </a:t>
            </a:r>
            <a:r>
              <a:rPr lang="hr-HR" sz="2800" b="1" dirty="0" err="1" smtClean="0">
                <a:solidFill>
                  <a:schemeClr val="tx1"/>
                </a:solidFill>
              </a:rPr>
              <a:t>and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>
                <a:solidFill>
                  <a:schemeClr val="tx1"/>
                </a:solidFill>
              </a:rPr>
              <a:t>went</a:t>
            </a:r>
            <a:r>
              <a:rPr lang="hr-HR" sz="2800" b="1" dirty="0">
                <a:solidFill>
                  <a:schemeClr val="tx1"/>
                </a:solidFill>
              </a:rPr>
              <a:t> to </a:t>
            </a:r>
            <a:r>
              <a:rPr lang="hr-HR" sz="2800" b="1" dirty="0" smtClean="0">
                <a:solidFill>
                  <a:schemeClr val="tx1"/>
                </a:solidFill>
              </a:rPr>
              <a:t>carnival </a:t>
            </a:r>
            <a:r>
              <a:rPr lang="hr-HR" sz="2800" b="1" dirty="0">
                <a:solidFill>
                  <a:schemeClr val="tx1"/>
                </a:solidFill>
              </a:rPr>
              <a:t>parade.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800" dirty="0"/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5025" y="2635250"/>
            <a:ext cx="4041775" cy="3030538"/>
          </a:xfrm>
        </p:spPr>
      </p:pic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67544" y="1268760"/>
            <a:ext cx="405060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400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3400" b="1" dirty="0" smtClean="0"/>
              <a:t>On </a:t>
            </a:r>
            <a:r>
              <a:rPr lang="hr-HR" sz="3400" b="1" dirty="0" err="1"/>
              <a:t>the</a:t>
            </a:r>
            <a:r>
              <a:rPr lang="hr-HR" sz="3400" b="1" dirty="0"/>
              <a:t> </a:t>
            </a:r>
            <a:r>
              <a:rPr lang="hr-HR" sz="3400" b="1" dirty="0" smtClean="0"/>
              <a:t>carnival </a:t>
            </a:r>
            <a:r>
              <a:rPr lang="hr-HR" sz="3400" b="1" dirty="0" err="1" smtClean="0"/>
              <a:t>day</a:t>
            </a:r>
            <a:r>
              <a:rPr lang="hr-HR" sz="3400" b="1" dirty="0" smtClean="0"/>
              <a:t> </a:t>
            </a:r>
            <a:r>
              <a:rPr lang="hr-HR" sz="3400" b="1" dirty="0" err="1"/>
              <a:t>students</a:t>
            </a:r>
            <a:r>
              <a:rPr lang="hr-HR" sz="3400" b="1" dirty="0"/>
              <a:t> </a:t>
            </a:r>
            <a:r>
              <a:rPr lang="hr-HR" sz="3400" b="1" dirty="0" err="1" smtClean="0"/>
              <a:t>used</a:t>
            </a:r>
            <a:r>
              <a:rPr lang="hr-HR" sz="3400" b="1" dirty="0" smtClean="0"/>
              <a:t> „</a:t>
            </a:r>
            <a:r>
              <a:rPr lang="hr-HR" sz="3400" b="1" dirty="0" err="1" smtClean="0"/>
              <a:t>Žirko</a:t>
            </a:r>
            <a:r>
              <a:rPr lang="hr-HR" sz="3400" b="1" dirty="0" smtClean="0"/>
              <a:t> </a:t>
            </a:r>
            <a:r>
              <a:rPr lang="hr-HR" sz="3400" b="1" dirty="0" err="1"/>
              <a:t>Papirko</a:t>
            </a:r>
            <a:r>
              <a:rPr lang="hr-HR" sz="3400" b="1" dirty="0" smtClean="0"/>
              <a:t>“ as a carnival </a:t>
            </a:r>
            <a:r>
              <a:rPr lang="hr-HR" sz="3400" b="1" dirty="0" err="1" smtClean="0"/>
              <a:t>mask</a:t>
            </a:r>
            <a:r>
              <a:rPr lang="hr-HR" sz="3400" b="1" dirty="0" smtClean="0"/>
              <a:t>.</a:t>
            </a:r>
            <a:endParaRPr lang="hr-HR" sz="3400" b="1" dirty="0"/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hr-HR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930622"/>
          </a:xfrm>
        </p:spPr>
        <p:txBody>
          <a:bodyPr/>
          <a:lstStyle/>
          <a:p>
            <a:r>
              <a:rPr lang="hr-HR" b="1" dirty="0" err="1" smtClean="0">
                <a:solidFill>
                  <a:schemeClr val="tx1"/>
                </a:solidFill>
              </a:rPr>
              <a:t>Return</a:t>
            </a:r>
            <a:r>
              <a:rPr lang="hr-HR" b="1" dirty="0" smtClean="0">
                <a:solidFill>
                  <a:schemeClr val="tx1"/>
                </a:solidFill>
              </a:rPr>
              <a:t> to </a:t>
            </a:r>
            <a:r>
              <a:rPr lang="hr-HR" b="1" dirty="0" err="1" smtClean="0">
                <a:solidFill>
                  <a:schemeClr val="tx1"/>
                </a:solidFill>
              </a:rPr>
              <a:t>school</a:t>
            </a:r>
            <a:endParaRPr lang="hr-HR" b="1" dirty="0" smtClean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822192" cy="1071810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9600" b="1" dirty="0" err="1" smtClean="0">
                <a:solidFill>
                  <a:schemeClr val="tx1"/>
                </a:solidFill>
              </a:rPr>
              <a:t>After</a:t>
            </a:r>
            <a:r>
              <a:rPr lang="hr-HR" sz="9600" b="1" dirty="0" smtClean="0">
                <a:solidFill>
                  <a:schemeClr val="tx1"/>
                </a:solidFill>
              </a:rPr>
              <a:t> </a:t>
            </a:r>
            <a:r>
              <a:rPr lang="hr-HR" sz="9600" b="1" dirty="0" err="1">
                <a:solidFill>
                  <a:schemeClr val="tx1"/>
                </a:solidFill>
              </a:rPr>
              <a:t>the</a:t>
            </a:r>
            <a:r>
              <a:rPr lang="hr-HR" sz="9600" b="1" dirty="0">
                <a:solidFill>
                  <a:schemeClr val="tx1"/>
                </a:solidFill>
              </a:rPr>
              <a:t> carnival </a:t>
            </a:r>
            <a:r>
              <a:rPr lang="hr-HR" sz="9600" b="1" dirty="0" smtClean="0">
                <a:solidFill>
                  <a:schemeClr val="tx1"/>
                </a:solidFill>
              </a:rPr>
              <a:t>„ŽIRKO PAPIRKO” </a:t>
            </a:r>
            <a:r>
              <a:rPr lang="hr-HR" sz="9600" b="1" dirty="0" err="1">
                <a:solidFill>
                  <a:schemeClr val="tx1"/>
                </a:solidFill>
              </a:rPr>
              <a:t>returned</a:t>
            </a:r>
            <a:r>
              <a:rPr lang="hr-HR" sz="9600" b="1" dirty="0">
                <a:solidFill>
                  <a:schemeClr val="tx1"/>
                </a:solidFill>
              </a:rPr>
              <a:t> to his original role.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dirty="0"/>
          </a:p>
        </p:txBody>
      </p:sp>
      <p:pic>
        <p:nvPicPr>
          <p:cNvPr id="410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635250"/>
            <a:ext cx="4040188" cy="30305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196752"/>
            <a:ext cx="3822192" cy="1215826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3800" b="1" dirty="0" smtClean="0">
                <a:solidFill>
                  <a:schemeClr val="tx1"/>
                </a:solidFill>
              </a:rPr>
              <a:t>It </a:t>
            </a:r>
            <a:r>
              <a:rPr lang="hr-HR" sz="3800" b="1" dirty="0" err="1">
                <a:solidFill>
                  <a:schemeClr val="tx1"/>
                </a:solidFill>
              </a:rPr>
              <a:t>stands</a:t>
            </a:r>
            <a:r>
              <a:rPr lang="hr-HR" sz="3800" b="1" dirty="0">
                <a:solidFill>
                  <a:schemeClr val="tx1"/>
                </a:solidFill>
              </a:rPr>
              <a:t> </a:t>
            </a:r>
            <a:r>
              <a:rPr lang="hr-HR" sz="3800" b="1" dirty="0" err="1">
                <a:solidFill>
                  <a:schemeClr val="tx1"/>
                </a:solidFill>
              </a:rPr>
              <a:t>in</a:t>
            </a:r>
            <a:r>
              <a:rPr lang="hr-HR" sz="3800" b="1" dirty="0">
                <a:solidFill>
                  <a:schemeClr val="tx1"/>
                </a:solidFill>
              </a:rPr>
              <a:t> a </a:t>
            </a:r>
            <a:r>
              <a:rPr lang="hr-HR" sz="3800" b="1" dirty="0" err="1">
                <a:solidFill>
                  <a:schemeClr val="tx1"/>
                </a:solidFill>
              </a:rPr>
              <a:t>classroom</a:t>
            </a:r>
            <a:r>
              <a:rPr lang="hr-HR" sz="3800" b="1" dirty="0">
                <a:solidFill>
                  <a:schemeClr val="tx1"/>
                </a:solidFill>
              </a:rPr>
              <a:t> </a:t>
            </a:r>
            <a:r>
              <a:rPr lang="hr-HR" sz="3800" b="1" dirty="0" err="1">
                <a:solidFill>
                  <a:schemeClr val="tx1"/>
                </a:solidFill>
              </a:rPr>
              <a:t>and</a:t>
            </a:r>
            <a:r>
              <a:rPr lang="hr-HR" sz="3800" b="1" dirty="0">
                <a:solidFill>
                  <a:schemeClr val="tx1"/>
                </a:solidFill>
              </a:rPr>
              <a:t>  is </a:t>
            </a:r>
            <a:r>
              <a:rPr lang="hr-HR" sz="3800" b="1" dirty="0" err="1">
                <a:solidFill>
                  <a:schemeClr val="tx1"/>
                </a:solidFill>
              </a:rPr>
              <a:t>used</a:t>
            </a:r>
            <a:r>
              <a:rPr lang="hr-HR" sz="3800" b="1" dirty="0">
                <a:solidFill>
                  <a:schemeClr val="tx1"/>
                </a:solidFill>
              </a:rPr>
              <a:t> for </a:t>
            </a:r>
            <a:r>
              <a:rPr lang="hr-HR" sz="3800" b="1" dirty="0" err="1" smtClean="0">
                <a:solidFill>
                  <a:schemeClr val="tx1"/>
                </a:solidFill>
              </a:rPr>
              <a:t>disposing</a:t>
            </a:r>
            <a:r>
              <a:rPr lang="hr-HR" sz="3800" b="1" dirty="0" smtClean="0">
                <a:solidFill>
                  <a:schemeClr val="tx1"/>
                </a:solidFill>
              </a:rPr>
              <a:t> waste </a:t>
            </a:r>
            <a:r>
              <a:rPr lang="hr-HR" sz="3800" b="1" dirty="0" err="1" smtClean="0">
                <a:solidFill>
                  <a:schemeClr val="tx1"/>
                </a:solidFill>
              </a:rPr>
              <a:t>paper</a:t>
            </a:r>
            <a:r>
              <a:rPr lang="hr-HR" sz="3800" b="1" dirty="0" smtClean="0">
                <a:solidFill>
                  <a:schemeClr val="tx1"/>
                </a:solidFill>
              </a:rPr>
              <a:t>.</a:t>
            </a:r>
            <a:endParaRPr lang="hr-HR" sz="38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000" dirty="0"/>
          </a:p>
        </p:txBody>
      </p:sp>
      <p:pic>
        <p:nvPicPr>
          <p:cNvPr id="4102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016" y="2636912"/>
            <a:ext cx="4041775" cy="3030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C:\Users\Drenka\Desktop\snjesko\Slika2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2656"/>
            <a:ext cx="475362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C:\Users\Drenka\Desktop\snjesko\Slika2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852936"/>
            <a:ext cx="4572000" cy="375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C:\Users\Drenka\Desktop\snjesko\Slika2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3024336" cy="49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kstniOkvir 9"/>
          <p:cNvSpPr txBox="1">
            <a:spLocks noChangeArrowheads="1"/>
          </p:cNvSpPr>
          <p:nvPr/>
        </p:nvSpPr>
        <p:spPr bwMode="auto">
          <a:xfrm>
            <a:off x="323528" y="404664"/>
            <a:ext cx="36724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 err="1"/>
              <a:t>This</a:t>
            </a:r>
            <a:r>
              <a:rPr lang="hr-HR" sz="2400" b="1" dirty="0"/>
              <a:t> is </a:t>
            </a:r>
            <a:r>
              <a:rPr lang="hr-HR" sz="2400" b="1" dirty="0" err="1"/>
              <a:t>Snowpax</a:t>
            </a:r>
            <a:r>
              <a:rPr lang="hr-HR" sz="2400" b="1" dirty="0"/>
              <a:t>. </a:t>
            </a:r>
            <a:endParaRPr lang="hr-HR" sz="2400" b="1" dirty="0" smtClean="0"/>
          </a:p>
          <a:p>
            <a:r>
              <a:rPr lang="hr-HR" sz="2400" b="1" dirty="0" smtClean="0"/>
              <a:t>He </a:t>
            </a:r>
            <a:r>
              <a:rPr lang="hr-HR" sz="2400" b="1" dirty="0"/>
              <a:t>is </a:t>
            </a:r>
            <a:r>
              <a:rPr lang="hr-HR" sz="2400" b="1" dirty="0" err="1"/>
              <a:t>our</a:t>
            </a:r>
            <a:r>
              <a:rPr lang="hr-HR" sz="2400" b="1" dirty="0"/>
              <a:t> </a:t>
            </a:r>
            <a:r>
              <a:rPr lang="hr-HR" sz="2400" b="1" dirty="0" err="1"/>
              <a:t>friend</a:t>
            </a:r>
            <a:r>
              <a:rPr lang="hr-HR" sz="2400" b="1" dirty="0"/>
              <a:t>. </a:t>
            </a:r>
            <a:endParaRPr lang="hr-HR" sz="2400" b="1" dirty="0" smtClean="0"/>
          </a:p>
          <a:p>
            <a:r>
              <a:rPr lang="hr-HR" sz="2400" b="1" dirty="0" err="1" smtClean="0"/>
              <a:t>We</a:t>
            </a:r>
            <a:r>
              <a:rPr lang="hr-HR" sz="2400" b="1" dirty="0" smtClean="0"/>
              <a:t> </a:t>
            </a:r>
            <a:r>
              <a:rPr lang="hr-HR" sz="2400" b="1" dirty="0"/>
              <a:t>put </a:t>
            </a:r>
            <a:r>
              <a:rPr lang="hr-HR" sz="2400" b="1" dirty="0" err="1" smtClean="0"/>
              <a:t>plastic</a:t>
            </a:r>
            <a:r>
              <a:rPr lang="hr-HR" sz="2400" b="1" dirty="0" smtClean="0"/>
              <a:t> waste </a:t>
            </a:r>
            <a:r>
              <a:rPr lang="hr-HR" sz="2400" b="1" dirty="0" err="1" smtClean="0"/>
              <a:t>in</a:t>
            </a:r>
            <a:r>
              <a:rPr lang="hr-HR" sz="2400" b="1" dirty="0" smtClean="0"/>
              <a:t> </a:t>
            </a:r>
            <a:r>
              <a:rPr lang="hr-HR" sz="2400" b="1" dirty="0"/>
              <a:t>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395537" y="332657"/>
            <a:ext cx="3672408" cy="180019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hr-HR" sz="2800" b="1" dirty="0" err="1" smtClean="0">
                <a:solidFill>
                  <a:schemeClr val="tx1"/>
                </a:solidFill>
              </a:rPr>
              <a:t>We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made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Snowpax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with</a:t>
            </a:r>
            <a:r>
              <a:rPr lang="hr-HR" sz="2800" b="1" dirty="0" smtClean="0">
                <a:solidFill>
                  <a:schemeClr val="tx1"/>
                </a:solidFill>
              </a:rPr>
              <a:t> a </a:t>
            </a:r>
            <a:r>
              <a:rPr lang="hr-HR" sz="2800" b="1" dirty="0" err="1" smtClean="0">
                <a:solidFill>
                  <a:schemeClr val="tx1"/>
                </a:solidFill>
              </a:rPr>
              <a:t>help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from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our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teacher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and</a:t>
            </a:r>
            <a:r>
              <a:rPr lang="hr-HR" sz="2800" b="1" dirty="0" smtClean="0">
                <a:solidFill>
                  <a:schemeClr val="tx1"/>
                </a:solidFill>
              </a:rPr>
              <a:t> had a </a:t>
            </a:r>
            <a:r>
              <a:rPr lang="hr-HR" sz="2800" b="1" dirty="0" err="1" smtClean="0">
                <a:solidFill>
                  <a:schemeClr val="tx1"/>
                </a:solidFill>
              </a:rPr>
              <a:t>lot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of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fun</a:t>
            </a:r>
            <a:r>
              <a:rPr lang="hr-HR" sz="2800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198" name="Picture 3" descr="C:\Users\Drenka\Desktop\snjesko\Slika2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48680"/>
            <a:ext cx="23177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 descr="C:\Users\Drenka\Desktop\snjesko\Slika2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692696"/>
            <a:ext cx="25150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6" descr="C:\Users\Drenka\Desktop\snjesko\Slika2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5040" y="3789040"/>
            <a:ext cx="4075352" cy="277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8" descr="C:\Users\Drenka\Desktop\snjesko\Slika2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276872"/>
            <a:ext cx="296406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ky\Pictures\LIMENKO-1.B\P1012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4664"/>
            <a:ext cx="6624736" cy="4806534"/>
          </a:xfrm>
          <a:prstGeom prst="rect">
            <a:avLst/>
          </a:prstGeom>
          <a:noFill/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71600" y="5445224"/>
            <a:ext cx="74888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hr-HR" sz="2800" b="1" dirty="0" err="1" smtClean="0"/>
              <a:t>Also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we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collect</a:t>
            </a:r>
            <a:r>
              <a:rPr lang="hr-HR" sz="2800" b="1" dirty="0" smtClean="0"/>
              <a:t> metal waste </a:t>
            </a:r>
            <a:r>
              <a:rPr lang="hr-HR" sz="2800" b="1" dirty="0" err="1" smtClean="0"/>
              <a:t>in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our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school</a:t>
            </a:r>
            <a:r>
              <a:rPr lang="hr-HR" sz="2800" b="1" dirty="0"/>
              <a:t> </a:t>
            </a:r>
            <a:endParaRPr lang="hr-HR" sz="2800" b="1" dirty="0" smtClean="0"/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hr-HR" sz="2800" b="1" dirty="0" err="1" smtClean="0"/>
              <a:t>with</a:t>
            </a:r>
            <a:r>
              <a:rPr lang="hr-HR" sz="2800" b="1" dirty="0" smtClean="0"/>
              <a:t> a </a:t>
            </a:r>
            <a:r>
              <a:rPr lang="hr-HR" sz="2800" b="1" dirty="0" err="1" smtClean="0"/>
              <a:t>little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help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from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our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friend</a:t>
            </a:r>
            <a:r>
              <a:rPr lang="hr-HR" sz="2800" b="1" dirty="0" smtClean="0"/>
              <a:t>.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9"/>
            <a:ext cx="8229600" cy="930622"/>
          </a:xfrm>
        </p:spPr>
        <p:txBody>
          <a:bodyPr/>
          <a:lstStyle/>
          <a:p>
            <a:r>
              <a:rPr lang="hr-HR" b="1" dirty="0">
                <a:solidFill>
                  <a:schemeClr val="tx1"/>
                </a:solidFill>
              </a:rPr>
              <a:t>THE </a:t>
            </a:r>
            <a:r>
              <a:rPr lang="hr-HR" b="1" dirty="0" smtClean="0">
                <a:solidFill>
                  <a:schemeClr val="tx1"/>
                </a:solidFill>
              </a:rPr>
              <a:t>CANMAN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268760"/>
            <a:ext cx="4680520" cy="7200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r-HR" b="1" dirty="0" err="1">
                <a:solidFill>
                  <a:schemeClr val="tx1"/>
                </a:solidFill>
              </a:rPr>
              <a:t>We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collected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wasted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cans</a:t>
            </a:r>
            <a:r>
              <a:rPr lang="hr-HR" b="1" dirty="0" smtClean="0">
                <a:solidFill>
                  <a:schemeClr val="tx1"/>
                </a:solidFill>
              </a:rPr>
              <a:t>. 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76056" y="1268760"/>
            <a:ext cx="3528391" cy="10081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r-HR" b="1" dirty="0" err="1" smtClean="0">
                <a:solidFill>
                  <a:schemeClr val="tx1"/>
                </a:solidFill>
              </a:rPr>
              <a:t>We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selected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cans</a:t>
            </a:r>
            <a:r>
              <a:rPr lang="hr-HR" b="1" dirty="0" smtClean="0">
                <a:solidFill>
                  <a:schemeClr val="tx1"/>
                </a:solidFill>
              </a:rPr>
              <a:t> for </a:t>
            </a:r>
            <a:r>
              <a:rPr lang="hr-HR" b="1" dirty="0" err="1" smtClean="0">
                <a:solidFill>
                  <a:schemeClr val="tx1"/>
                </a:solidFill>
              </a:rPr>
              <a:t>our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Canman</a:t>
            </a:r>
            <a:r>
              <a:rPr lang="hr-HR" b="1" dirty="0" smtClean="0">
                <a:solidFill>
                  <a:schemeClr val="tx1"/>
                </a:solidFill>
              </a:rPr>
              <a:t>. 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C:\Users\kiky\Pictures\LIMENKO-1.B\P1012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88840"/>
            <a:ext cx="3293318" cy="4391091"/>
          </a:xfrm>
          <a:prstGeom prst="rect">
            <a:avLst/>
          </a:prstGeom>
          <a:noFill/>
        </p:spPr>
      </p:pic>
      <p:pic>
        <p:nvPicPr>
          <p:cNvPr id="2054" name="Picture 6" descr="C:\Users\kiky\Pictures\LIMENKO-1.B\P1012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276872"/>
            <a:ext cx="3416889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492</Words>
  <Application>Microsoft Office PowerPoint</Application>
  <PresentationFormat>Prikaz na zaslonu (4:3)</PresentationFormat>
  <Paragraphs>79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3" baseType="lpstr">
      <vt:lpstr>Valni oblik</vt:lpstr>
      <vt:lpstr>Reduce, reuse, recycle in our school &amp; local comunity</vt:lpstr>
      <vt:lpstr>International  Eco school</vt:lpstr>
      <vt:lpstr>PowerPointova prezentacija</vt:lpstr>
      <vt:lpstr> Žirko Papirko as a carnival mask </vt:lpstr>
      <vt:lpstr>Return to school</vt:lpstr>
      <vt:lpstr>PowerPointova prezentacija</vt:lpstr>
      <vt:lpstr>PowerPointova prezentacija</vt:lpstr>
      <vt:lpstr>PowerPointova prezentacija</vt:lpstr>
      <vt:lpstr>THE CANMAN</vt:lpstr>
      <vt:lpstr>We did a class friend,  CANMAN - Limenko </vt:lpstr>
      <vt:lpstr>Every bigger town in Croatia has a place for collecting and sorting all types of waste.  We call them recycling yards or green islands.</vt:lpstr>
      <vt:lpstr>Students visited one of the green islands.  A worker at the recycling yard explained the importance of collecting and sorting waste for the environment.</vt:lpstr>
      <vt:lpstr>Diona –  local supermarket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Students visited one of the biggest glass factories in Central Europe - VETROPACK.     Students were introduced with the entire production process of making glass by the comapny technical manager. </vt:lpstr>
      <vt:lpstr>First they grind the old glass, then they melt it and in the end make new products.</vt:lpstr>
      <vt:lpstr>Thank you for  your attention!</vt:lpstr>
      <vt:lpstr>Croatian Comenius team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Reduce, reuse, recycle in our school &amp; local comunity</dc:title>
  <dc:creator>Zoran Kirinić</dc:creator>
  <cp:lastModifiedBy>OSGLina</cp:lastModifiedBy>
  <cp:revision>29</cp:revision>
  <dcterms:created xsi:type="dcterms:W3CDTF">2013-03-02T19:38:13Z</dcterms:created>
  <dcterms:modified xsi:type="dcterms:W3CDTF">2013-03-04T09:49:31Z</dcterms:modified>
</cp:coreProperties>
</file>