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77" r:id="rId3"/>
    <p:sldId id="261" r:id="rId4"/>
    <p:sldId id="263" r:id="rId5"/>
    <p:sldId id="278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287" r:id="rId14"/>
    <p:sldId id="289" r:id="rId15"/>
    <p:sldId id="288" r:id="rId16"/>
    <p:sldId id="290" r:id="rId17"/>
    <p:sldId id="291" r:id="rId18"/>
    <p:sldId id="292" r:id="rId19"/>
    <p:sldId id="293" r:id="rId20"/>
    <p:sldId id="294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Ispitanici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cat>
            <c:strRef>
              <c:f>Sheet1!$A$2:$A$3</c:f>
              <c:strCache>
                <c:ptCount val="2"/>
                <c:pt idx="0">
                  <c:v>Žene</c:v>
                </c:pt>
                <c:pt idx="1">
                  <c:v>Muškarci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Odgovor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Odgovor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92D050"/>
              </a:solidFill>
            </c:spPr>
          </c:dPt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Odgovor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Suveniri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Razglednica</c:v>
                </c:pt>
                <c:pt idx="1">
                  <c:v>Čestitka</c:v>
                </c:pt>
                <c:pt idx="2">
                  <c:v>Magnet za frižder</c:v>
                </c:pt>
                <c:pt idx="3">
                  <c:v>Podmetač za čaše</c:v>
                </c:pt>
                <c:pt idx="4">
                  <c:v>Ukrasne čaše</c:v>
                </c:pt>
                <c:pt idx="5">
                  <c:v>Pribor za pisanje</c:v>
                </c:pt>
                <c:pt idx="6">
                  <c:v>Ukrasne torbice</c:v>
                </c:pt>
                <c:pt idx="7">
                  <c:v>Privjesak za ključeve</c:v>
                </c:pt>
                <c:pt idx="8">
                  <c:v>Odjeća</c:v>
                </c:pt>
                <c:pt idx="9">
                  <c:v>Straničnik za knjige</c:v>
                </c:pt>
                <c:pt idx="10">
                  <c:v>Ukrasne kutije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33</c:v>
                </c:pt>
                <c:pt idx="1">
                  <c:v>38</c:v>
                </c:pt>
                <c:pt idx="2">
                  <c:v>50</c:v>
                </c:pt>
                <c:pt idx="3">
                  <c:v>19</c:v>
                </c:pt>
                <c:pt idx="4">
                  <c:v>32</c:v>
                </c:pt>
                <c:pt idx="5">
                  <c:v>19</c:v>
                </c:pt>
                <c:pt idx="6">
                  <c:v>13</c:v>
                </c:pt>
                <c:pt idx="7">
                  <c:v>47</c:v>
                </c:pt>
                <c:pt idx="8">
                  <c:v>32</c:v>
                </c:pt>
                <c:pt idx="9">
                  <c:v>22</c:v>
                </c:pt>
                <c:pt idx="1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43680"/>
        <c:axId val="73824896"/>
      </c:barChart>
      <c:catAx>
        <c:axId val="2994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73824896"/>
        <c:crosses val="autoZero"/>
        <c:auto val="1"/>
        <c:lblAlgn val="ctr"/>
        <c:lblOffset val="100"/>
        <c:noMultiLvlLbl val="0"/>
      </c:catAx>
      <c:valAx>
        <c:axId val="7382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43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Iznos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5 - 10 kn</c:v>
                </c:pt>
                <c:pt idx="1">
                  <c:v>10 - 25 kn</c:v>
                </c:pt>
                <c:pt idx="2">
                  <c:v>20 - 30 kn</c:v>
                </c:pt>
                <c:pt idx="3">
                  <c:v>30 - 50 kn</c:v>
                </c:pt>
                <c:pt idx="4">
                  <c:v>Više od 50 kn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25</c:v>
                </c:pt>
                <c:pt idx="2">
                  <c:v>31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87264"/>
        <c:axId val="29799552"/>
      </c:barChart>
      <c:catAx>
        <c:axId val="29787264"/>
        <c:scaling>
          <c:orientation val="minMax"/>
        </c:scaling>
        <c:delete val="0"/>
        <c:axPos val="b"/>
        <c:majorTickMark val="out"/>
        <c:minorTickMark val="none"/>
        <c:tickLblPos val="nextTo"/>
        <c:crossAx val="29799552"/>
        <c:crosses val="autoZero"/>
        <c:auto val="1"/>
        <c:lblAlgn val="ctr"/>
        <c:lblOffset val="100"/>
        <c:noMultiLvlLbl val="0"/>
      </c:catAx>
      <c:valAx>
        <c:axId val="2979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87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Suveniri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Izgled</c:v>
                </c:pt>
                <c:pt idx="1">
                  <c:v>Dizajn</c:v>
                </c:pt>
                <c:pt idx="2">
                  <c:v>Veličina</c:v>
                </c:pt>
                <c:pt idx="3">
                  <c:v>Cijena</c:v>
                </c:pt>
                <c:pt idx="4">
                  <c:v>Nešto drugo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26</c:v>
                </c:pt>
                <c:pt idx="2">
                  <c:v>6</c:v>
                </c:pt>
                <c:pt idx="3">
                  <c:v>29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5584"/>
        <c:axId val="20757504"/>
      </c:barChart>
      <c:catAx>
        <c:axId val="207555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757504"/>
        <c:crosses val="autoZero"/>
        <c:auto val="1"/>
        <c:lblAlgn val="ctr"/>
        <c:lblOffset val="100"/>
        <c:noMultiLvlLbl val="0"/>
      </c:catAx>
      <c:valAx>
        <c:axId val="2075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55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678FA-F111-42F0-871C-75B3ED413684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B093B-CF8E-4841-AE0B-CB7DCA9EC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50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317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fld id="{DAE45E0D-7C75-492E-BB0E-DF898EE93C1F}" type="slidenum">
              <a:rPr lang="hr-HR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hr-H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6988-3383-4775-9E05-8F9F5573B727}" type="datetimeFigureOut">
              <a:rPr lang="hr-HR"/>
              <a:pPr>
                <a:defRPr/>
              </a:pPr>
              <a:t>28.2.2018.</a:t>
            </a:fld>
            <a:endParaRPr lang="hr-H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3C2A-7C8A-4323-A3CD-41115F7153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64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32F0-E14C-4ADE-929D-F094D243681B}" type="datetimeFigureOut">
              <a:rPr lang="hr-HR"/>
              <a:pPr>
                <a:defRPr/>
              </a:pPr>
              <a:t>28.2.2018.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4AA9-10C9-41CF-9BE8-D178B2F46D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239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80D3-E991-43C2-A07B-C2777E751B04}" type="datetimeFigureOut">
              <a:rPr lang="hr-HR"/>
              <a:pPr>
                <a:defRPr/>
              </a:pPr>
              <a:t>28.2.2018.</a:t>
            </a:fld>
            <a:endParaRPr lang="hr-H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4525-F8FA-4640-A457-8EC426EC6A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692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BB15-18CC-4843-BF63-818E821FCBD0}" type="datetimeFigureOut">
              <a:rPr lang="hr-HR"/>
              <a:pPr>
                <a:defRPr/>
              </a:pPr>
              <a:t>28.2.2018.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D649-0809-45C5-A856-DD144464537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46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C288-D06D-43B5-8487-BD08BA1483E6}" type="datetimeFigureOut">
              <a:rPr lang="hr-HR"/>
              <a:pPr>
                <a:defRPr/>
              </a:pPr>
              <a:t>28.2.2018.</a:t>
            </a:fld>
            <a:endParaRPr lang="hr-H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50CD-2E0E-492A-B981-54D35F95E3D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7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5A55-F5D5-4FC0-A800-74589EABF353}" type="datetimeFigureOut">
              <a:rPr lang="hr-HR"/>
              <a:pPr>
                <a:defRPr/>
              </a:pPr>
              <a:t>28.2.2018.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477F4-A1E5-4478-98AF-4CB36863719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56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7A64-C92F-4918-BFAF-DC44923A9860}" type="datetimeFigureOut">
              <a:rPr lang="hr-HR"/>
              <a:pPr>
                <a:defRPr/>
              </a:pPr>
              <a:t>28.2.2018.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0097-6F17-4E16-9DCB-FECE260BB0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03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E94D-B0A4-4D2F-B132-C55EE087D174}" type="datetimeFigureOut">
              <a:rPr lang="hr-HR"/>
              <a:pPr>
                <a:defRPr/>
              </a:pPr>
              <a:t>28.2.2018.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ABF7-EC37-4A2E-93E1-0C98F5B9E2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46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18BA-D60C-460A-A166-F352A8F0112B}" type="datetimeFigureOut">
              <a:rPr lang="hr-HR"/>
              <a:pPr>
                <a:defRPr/>
              </a:pPr>
              <a:t>28.2.2018.</a:t>
            </a:fld>
            <a:endParaRPr lang="hr-H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93F3-B907-4212-A4BB-604737FD4A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28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5CC42-7F82-4FF5-9FC2-59642D3C3EAB}" type="datetimeFigureOut">
              <a:rPr lang="hr-HR"/>
              <a:pPr>
                <a:defRPr/>
              </a:pPr>
              <a:t>28.2.2018.</a:t>
            </a:fld>
            <a:endParaRPr lang="hr-H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A6B1-6ABA-4C22-9B95-3AD7840DC7B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665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BF6F-799D-458C-88DA-DB424A0806AD}" type="datetimeFigureOut">
              <a:rPr lang="hr-HR"/>
              <a:pPr>
                <a:defRPr/>
              </a:pPr>
              <a:t>28.2.2018.</a:t>
            </a:fld>
            <a:endParaRPr lang="hr-H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F315-B4A3-4836-A92B-3F51E62C23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95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r-HR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9A258-C4F2-4D4E-8FE8-CE74E1389C69}" type="datetimeFigureOut">
              <a:rPr lang="hr-HR"/>
              <a:pPr>
                <a:defRPr/>
              </a:pPr>
              <a:t>28.2.2018.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14C50F-D13E-4C77-9F77-98EFC6BF4B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632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8280400" cy="144016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6000" b="1" i="1" dirty="0" smtClean="0">
                <a:solidFill>
                  <a:schemeClr val="tx1"/>
                </a:solidFill>
              </a:rPr>
              <a:t>Market research results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8208912" cy="140089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200" b="1" i="1" dirty="0" smtClean="0">
                <a:solidFill>
                  <a:schemeClr val="accent2">
                    <a:lumMod val="50000"/>
                  </a:schemeClr>
                </a:solidFill>
              </a:rPr>
              <a:t>Erasmus+ K219 project: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„Engaging Young </a:t>
            </a:r>
            <a:r>
              <a:rPr lang="hr-HR" sz="2200" b="1" i="1" dirty="0" smtClean="0">
                <a:solidFill>
                  <a:schemeClr val="accent2">
                    <a:lumMod val="50000"/>
                  </a:schemeClr>
                </a:solidFill>
              </a:rPr>
              <a:t>Entrepreneurs”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200" b="1" i="1" dirty="0" smtClean="0">
                <a:solidFill>
                  <a:schemeClr val="accent2">
                    <a:lumMod val="50000"/>
                  </a:schemeClr>
                </a:solidFill>
              </a:rPr>
              <a:t>Osnovna škola Glina, Glina, Croatia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200" b="1" i="1" dirty="0" smtClean="0">
                <a:solidFill>
                  <a:schemeClr val="accent2">
                    <a:lumMod val="50000"/>
                  </a:schemeClr>
                </a:solidFill>
              </a:rPr>
              <a:t>February, 2018.</a:t>
            </a:r>
            <a:endParaRPr lang="hr-HR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7" name="Picture 6" descr="http://os-glina.skole.hr/upload/os-glina/images/newsimg/172/Image/ampeu_logo_hor_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37766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ptop4\Desktop\Školska dokumentacija\Erasmus+\erasmus+logo_m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250"/>
            <a:ext cx="4032448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Uzorak istraživanja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A</a:t>
            </a:r>
            <a:r>
              <a:rPr lang="hr-HR" b="1" dirty="0" smtClean="0">
                <a:solidFill>
                  <a:schemeClr val="tx1"/>
                </a:solidFill>
              </a:rPr>
              <a:t>nketirano je ukupno 78 </a:t>
            </a:r>
            <a:r>
              <a:rPr lang="hr-HR" b="1" dirty="0">
                <a:solidFill>
                  <a:schemeClr val="tx1"/>
                </a:solidFill>
              </a:rPr>
              <a:t>ispitanika s područja Grada Gline</a:t>
            </a:r>
            <a:r>
              <a:rPr lang="hr-HR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hr-HR" b="1" dirty="0" smtClean="0">
                <a:solidFill>
                  <a:schemeClr val="tx1"/>
                </a:solidFill>
              </a:rPr>
              <a:t>Anketirano je 47 žena i 31 muškarac.</a:t>
            </a:r>
            <a:endParaRPr lang="hr-HR" b="1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Prosječna dob ispitanika je 35 godina.</a:t>
            </a:r>
          </a:p>
          <a:p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41685579"/>
              </p:ext>
            </p:extLst>
          </p:nvPr>
        </p:nvGraphicFramePr>
        <p:xfrm>
          <a:off x="4645025" y="2679700"/>
          <a:ext cx="3822700" cy="34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30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Pitanje br. 3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algn="ctr"/>
            <a:r>
              <a:rPr lang="hr-HR" sz="3200" b="1" dirty="0" smtClean="0">
                <a:solidFill>
                  <a:schemeClr val="tx1"/>
                </a:solidFill>
              </a:rPr>
              <a:t>Kupujete li suvenire?</a:t>
            </a:r>
          </a:p>
          <a:p>
            <a:pPr algn="ctr"/>
            <a:r>
              <a:rPr lang="hr-HR" sz="3200" b="1" dirty="0" smtClean="0">
                <a:solidFill>
                  <a:schemeClr val="tx1"/>
                </a:solidFill>
              </a:rPr>
              <a:t>Da = 63</a:t>
            </a:r>
          </a:p>
          <a:p>
            <a:pPr algn="ctr"/>
            <a:r>
              <a:rPr lang="hr-HR" sz="3200" b="1" dirty="0" smtClean="0">
                <a:solidFill>
                  <a:schemeClr val="tx1"/>
                </a:solidFill>
              </a:rPr>
              <a:t>Ne= 15</a:t>
            </a:r>
            <a:endParaRPr lang="hr-HR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67745270"/>
              </p:ext>
            </p:extLst>
          </p:nvPr>
        </p:nvGraphicFramePr>
        <p:xfrm>
          <a:off x="4645025" y="2679700"/>
          <a:ext cx="3822700" cy="34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8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Pitanje br. 4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algn="ctr"/>
            <a:r>
              <a:rPr lang="hr-HR" sz="3200" b="1" i="1" dirty="0">
                <a:solidFill>
                  <a:schemeClr val="tx1"/>
                </a:solidFill>
              </a:rPr>
              <a:t>Mislite li da u Glini ima dosta mjesta gdje se suveniri mogu kupiti</a:t>
            </a:r>
            <a:r>
              <a:rPr lang="hr-HR" sz="3200" b="1" i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hr-HR" sz="3200" b="1" i="1" dirty="0" smtClean="0">
                <a:solidFill>
                  <a:schemeClr val="tx1"/>
                </a:solidFill>
              </a:rPr>
              <a:t>Da = 24</a:t>
            </a:r>
          </a:p>
          <a:p>
            <a:pPr algn="ctr"/>
            <a:r>
              <a:rPr lang="hr-HR" sz="3200" b="1" i="1" dirty="0" smtClean="0">
                <a:solidFill>
                  <a:schemeClr val="tx1"/>
                </a:solidFill>
              </a:rPr>
              <a:t>Ne = 54</a:t>
            </a:r>
            <a:endParaRPr lang="hr-HR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78226606"/>
              </p:ext>
            </p:extLst>
          </p:nvPr>
        </p:nvGraphicFramePr>
        <p:xfrm>
          <a:off x="4645025" y="2679700"/>
          <a:ext cx="3822700" cy="34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35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Pitanje br. 5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algn="ctr"/>
            <a:r>
              <a:rPr lang="hr-HR" sz="3200" b="1" i="1" dirty="0">
                <a:solidFill>
                  <a:schemeClr val="tx1"/>
                </a:solidFill>
              </a:rPr>
              <a:t>Biste li kupovali suvenire o Glini </a:t>
            </a:r>
            <a:r>
              <a:rPr lang="hr-HR" sz="3200" b="1" i="1" dirty="0" smtClean="0">
                <a:solidFill>
                  <a:schemeClr val="tx1"/>
                </a:solidFill>
              </a:rPr>
              <a:t>kad </a:t>
            </a:r>
            <a:r>
              <a:rPr lang="hr-HR" sz="3200" b="1" i="1" dirty="0">
                <a:solidFill>
                  <a:schemeClr val="tx1"/>
                </a:solidFill>
              </a:rPr>
              <a:t>bi postojala </a:t>
            </a:r>
            <a:r>
              <a:rPr lang="hr-HR" sz="3200" b="1" i="1" dirty="0" smtClean="0">
                <a:solidFill>
                  <a:schemeClr val="tx1"/>
                </a:solidFill>
              </a:rPr>
              <a:t>školska trgovina?</a:t>
            </a:r>
          </a:p>
          <a:p>
            <a:pPr algn="ctr"/>
            <a:r>
              <a:rPr lang="hr-HR" sz="3200" b="1" i="1" dirty="0" smtClean="0">
                <a:solidFill>
                  <a:schemeClr val="tx1"/>
                </a:solidFill>
              </a:rPr>
              <a:t>Da = 59</a:t>
            </a:r>
          </a:p>
          <a:p>
            <a:pPr algn="ctr"/>
            <a:r>
              <a:rPr lang="hr-HR" sz="3200" b="1" i="1" dirty="0" smtClean="0">
                <a:solidFill>
                  <a:schemeClr val="tx1"/>
                </a:solidFill>
              </a:rPr>
              <a:t>Ne = 19</a:t>
            </a:r>
            <a:r>
              <a:rPr lang="hr-HR" sz="3200" b="1" i="1" dirty="0">
                <a:solidFill>
                  <a:schemeClr val="tx1"/>
                </a:solidFill>
              </a:rPr>
              <a:t>	</a:t>
            </a:r>
            <a:endParaRPr lang="hr-HR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56162447"/>
              </p:ext>
            </p:extLst>
          </p:nvPr>
        </p:nvGraphicFramePr>
        <p:xfrm>
          <a:off x="4645025" y="2679700"/>
          <a:ext cx="3822700" cy="34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31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91264" cy="3384376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Pitanje br. 6</a:t>
            </a:r>
            <a:br>
              <a:rPr lang="hr-HR" b="1" dirty="0">
                <a:solidFill>
                  <a:schemeClr val="tx1"/>
                </a:solidFill>
              </a:rPr>
            </a:br>
            <a:r>
              <a:rPr lang="hr-HR" b="1" i="1" dirty="0">
                <a:solidFill>
                  <a:schemeClr val="tx1"/>
                </a:solidFill>
              </a:rPr>
              <a:t>Koje od navedenih suvenira biste voljeli da postoje s motivima Grada Gline?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91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140708"/>
              </p:ext>
            </p:extLst>
          </p:nvPr>
        </p:nvGraphicFramePr>
        <p:xfrm>
          <a:off x="251520" y="404664"/>
          <a:ext cx="8640960" cy="586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9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91264" cy="3384376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Pitanje br. </a:t>
            </a:r>
            <a:r>
              <a:rPr lang="hr-HR" b="1" dirty="0" smtClean="0">
                <a:solidFill>
                  <a:schemeClr val="tx1"/>
                </a:solidFill>
              </a:rPr>
              <a:t>7</a:t>
            </a:r>
            <a:br>
              <a:rPr lang="hr-HR" b="1" dirty="0" smtClean="0">
                <a:solidFill>
                  <a:schemeClr val="tx1"/>
                </a:solidFill>
              </a:rPr>
            </a:br>
            <a:r>
              <a:rPr lang="hr-HR" b="1" i="1" dirty="0" smtClean="0">
                <a:solidFill>
                  <a:schemeClr val="tx1"/>
                </a:solidFill>
              </a:rPr>
              <a:t>Koliko ste spremni </a:t>
            </a:r>
            <a:br>
              <a:rPr lang="hr-HR" b="1" i="1" dirty="0" smtClean="0">
                <a:solidFill>
                  <a:schemeClr val="tx1"/>
                </a:solidFill>
              </a:rPr>
            </a:br>
            <a:r>
              <a:rPr lang="hr-HR" b="1" i="1" dirty="0" smtClean="0">
                <a:solidFill>
                  <a:schemeClr val="tx1"/>
                </a:solidFill>
              </a:rPr>
              <a:t>platiti za suvenir?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04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160174"/>
              </p:ext>
            </p:extLst>
          </p:nvPr>
        </p:nvGraphicFramePr>
        <p:xfrm>
          <a:off x="251520" y="476250"/>
          <a:ext cx="8568952" cy="612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91264" cy="3384376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Pitanje br. </a:t>
            </a:r>
            <a:r>
              <a:rPr lang="hr-HR" b="1" dirty="0" smtClean="0">
                <a:solidFill>
                  <a:schemeClr val="tx1"/>
                </a:solidFill>
              </a:rPr>
              <a:t>8</a:t>
            </a:r>
            <a:br>
              <a:rPr lang="hr-HR" b="1" dirty="0" smtClean="0">
                <a:solidFill>
                  <a:schemeClr val="tx1"/>
                </a:solidFill>
              </a:rPr>
            </a:br>
            <a:r>
              <a:rPr lang="hr-HR" b="1" i="1" dirty="0" smtClean="0">
                <a:solidFill>
                  <a:schemeClr val="tx1"/>
                </a:solidFill>
              </a:rPr>
              <a:t>Što vam je najvažnije </a:t>
            </a:r>
            <a:br>
              <a:rPr lang="hr-HR" b="1" i="1" dirty="0" smtClean="0">
                <a:solidFill>
                  <a:schemeClr val="tx1"/>
                </a:solidFill>
              </a:rPr>
            </a:br>
            <a:r>
              <a:rPr lang="hr-HR" b="1" i="1" dirty="0" smtClean="0">
                <a:solidFill>
                  <a:schemeClr val="tx1"/>
                </a:solidFill>
              </a:rPr>
              <a:t>kod kupnje suvenira?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5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795867"/>
              </p:ext>
            </p:extLst>
          </p:nvPr>
        </p:nvGraphicFramePr>
        <p:xfrm>
          <a:off x="250825" y="404813"/>
          <a:ext cx="8642350" cy="611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83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472608"/>
          </a:xfrm>
        </p:spPr>
        <p:txBody>
          <a:bodyPr/>
          <a:lstStyle/>
          <a:p>
            <a:r>
              <a:rPr lang="hr-HR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ISTRAŽIVANJE TRŽIŠTA</a:t>
            </a:r>
            <a:endParaRPr lang="hr-HR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44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2060848"/>
            <a:ext cx="7408862" cy="4248472"/>
          </a:xfrm>
        </p:spPr>
        <p:txBody>
          <a:bodyPr/>
          <a:lstStyle/>
          <a:p>
            <a:r>
              <a:rPr lang="hr-HR" b="1" i="1" dirty="0" smtClean="0">
                <a:solidFill>
                  <a:schemeClr val="tx1"/>
                </a:solidFill>
              </a:rPr>
              <a:t>Ovim istraživanjem doznali smo da je u našem gradu potrebno otvoriti trgovinu sa suvenirima te kakve suveneire i po kojoj cijeni bi građani željeli kupiti.</a:t>
            </a:r>
          </a:p>
          <a:p>
            <a:r>
              <a:rPr lang="hr-HR" b="1" i="1" dirty="0" smtClean="0">
                <a:solidFill>
                  <a:schemeClr val="tx1"/>
                </a:solidFill>
              </a:rPr>
              <a:t>Od sljedeće školske godine u našoj školi započet će s radom školska tvrtka koja će se baviti proizvodnjom i prodajom suvenira s motivima Grada Gline.</a:t>
            </a:r>
          </a:p>
          <a:p>
            <a:r>
              <a:rPr lang="hr-HR" b="1" i="1" dirty="0" smtClean="0">
                <a:solidFill>
                  <a:schemeClr val="tx1"/>
                </a:solidFill>
              </a:rPr>
              <a:t>Također od sljedeće školske godine škola će sudjelovati na sajmovima i drugim manifestacijama na području Grada Gline gdje će se prodavati suveniri proizvedeni u našoj školskoj suvenirnici.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Zaključak istraživanja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465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862" cy="4464496"/>
          </a:xfrm>
        </p:spPr>
        <p:txBody>
          <a:bodyPr/>
          <a:lstStyle/>
          <a:p>
            <a:pPr marL="0" indent="0" algn="ctr">
              <a:buNone/>
            </a:pPr>
            <a:r>
              <a:rPr lang="hr-HR" sz="3200" b="1" u="sng" dirty="0"/>
              <a:t>3</a:t>
            </a:r>
            <a:r>
              <a:rPr lang="hr-HR" sz="3200" b="1" u="sng" dirty="0" smtClean="0"/>
              <a:t> načina istraživanja tržišta:</a:t>
            </a:r>
          </a:p>
          <a:p>
            <a:pPr marL="0" indent="0" algn="ctr">
              <a:buNone/>
            </a:pPr>
            <a:endParaRPr lang="hr-HR" sz="1400" b="1" u="sng" dirty="0" smtClean="0"/>
          </a:p>
          <a:p>
            <a:r>
              <a:rPr lang="hr-HR" b="1" i="1" dirty="0" smtClean="0"/>
              <a:t>Intervju</a:t>
            </a:r>
            <a:r>
              <a:rPr lang="hr-HR" dirty="0" smtClean="0"/>
              <a:t> </a:t>
            </a:r>
            <a:r>
              <a:rPr lang="hr-HR" dirty="0"/>
              <a:t>- </a:t>
            </a:r>
            <a:r>
              <a:rPr lang="hr-HR" dirty="0" smtClean="0"/>
              <a:t>informacije </a:t>
            </a:r>
            <a:r>
              <a:rPr lang="hr-HR" dirty="0"/>
              <a:t>se sakupljaju metodom </a:t>
            </a:r>
            <a:r>
              <a:rPr lang="hr-HR" dirty="0" smtClean="0"/>
              <a:t>razgovora, a osobama </a:t>
            </a:r>
            <a:r>
              <a:rPr lang="hr-HR" dirty="0"/>
              <a:t>koje se intervjuira postaljaju se ista </a:t>
            </a:r>
            <a:r>
              <a:rPr lang="hr-HR" dirty="0" smtClean="0"/>
              <a:t>pitanja</a:t>
            </a:r>
          </a:p>
          <a:p>
            <a:r>
              <a:rPr lang="hr-HR" b="1" i="1" dirty="0" smtClean="0"/>
              <a:t>Metoda ciljane skupine </a:t>
            </a:r>
            <a:r>
              <a:rPr lang="hr-HR" dirty="0" smtClean="0"/>
              <a:t>– okupiti manju grupu ljudi koja razmjenjuje mišljenja ili ideje o nekom proizvodu ili usluzi</a:t>
            </a:r>
          </a:p>
          <a:p>
            <a:r>
              <a:rPr lang="hr-HR" b="1" i="1" dirty="0" smtClean="0"/>
              <a:t>Anketno istraživanje </a:t>
            </a:r>
            <a:r>
              <a:rPr lang="hr-HR" dirty="0" smtClean="0"/>
              <a:t>– provodi se pomoću upitnika s pitanjima na kojeg ljudi anonimno odgovraju prema uputama</a:t>
            </a:r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b="1" dirty="0" smtClean="0">
                <a:solidFill>
                  <a:prstClr val="black"/>
                </a:solidFill>
              </a:rPr>
              <a:t>Načini istraživanja tržišta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3555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2276872"/>
            <a:ext cx="7408862" cy="3849291"/>
          </a:xfrm>
        </p:spPr>
        <p:txBody>
          <a:bodyPr/>
          <a:lstStyle/>
          <a:p>
            <a:r>
              <a:rPr lang="hr-HR" b="1" dirty="0" smtClean="0"/>
              <a:t>Jasno objasniti svrhu provedbe istraživanja jer nejasni ciljevi dovode do nejasnih rezultata</a:t>
            </a:r>
          </a:p>
          <a:p>
            <a:r>
              <a:rPr lang="hr-HR" b="1" dirty="0" smtClean="0"/>
              <a:t>Pitanja moraju biti kratka i jasna</a:t>
            </a:r>
          </a:p>
          <a:p>
            <a:r>
              <a:rPr lang="hr-HR" b="1" dirty="0" smtClean="0"/>
              <a:t>Ne smije biti previše pitanja</a:t>
            </a:r>
          </a:p>
          <a:p>
            <a:r>
              <a:rPr lang="hr-HR" b="1" dirty="0" smtClean="0"/>
              <a:t>Pitanja moraju biti postavljenja točno određenim redosljedom</a:t>
            </a:r>
          </a:p>
          <a:p>
            <a:r>
              <a:rPr lang="hr-HR" b="1" dirty="0" smtClean="0"/>
              <a:t>Ponuđeni odgovori na pitanja trebaju biti što jednostavniji (da/ne; na zaokruživanje, skala procjene)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06686"/>
          </a:xfrm>
        </p:spPr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Upute za provedbu </a:t>
            </a:r>
            <a:br>
              <a:rPr lang="hr-HR" b="1" dirty="0" smtClean="0">
                <a:solidFill>
                  <a:schemeClr val="tx1"/>
                </a:solidFill>
              </a:rPr>
            </a:br>
            <a:r>
              <a:rPr lang="hr-HR" b="1" dirty="0" smtClean="0">
                <a:solidFill>
                  <a:schemeClr val="tx1"/>
                </a:solidFill>
              </a:rPr>
              <a:t>kvalitetnog istraživanja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6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2276872"/>
            <a:ext cx="7408862" cy="3849291"/>
          </a:xfrm>
        </p:spPr>
        <p:txBody>
          <a:bodyPr/>
          <a:lstStyle/>
          <a:p>
            <a:r>
              <a:rPr lang="hr-HR" b="1" dirty="0" smtClean="0"/>
              <a:t>Dati mogućnost otovrenih prijedloga ukoliko želite prikupiti mišljenja ili prijedloge</a:t>
            </a:r>
          </a:p>
          <a:p>
            <a:r>
              <a:rPr lang="hr-HR" b="1" dirty="0" smtClean="0"/>
              <a:t>Dobro je provesti predistraživanje na maloj grupi kako bi testirali anketni upitnik</a:t>
            </a:r>
          </a:p>
          <a:p>
            <a:r>
              <a:rPr lang="hr-HR" b="1" dirty="0" smtClean="0"/>
              <a:t>Upitnik treba provesti na različitim grupama ljudi (po spolu, dobi, stupnju obrazovanja, itd.)</a:t>
            </a:r>
          </a:p>
          <a:p>
            <a:r>
              <a:rPr lang="hr-HR" b="1" dirty="0" smtClean="0"/>
              <a:t>Na kraju obavezno zahvaliti na sudjelovanju u istraživanju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06686"/>
          </a:xfrm>
        </p:spPr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Upute za provedbu </a:t>
            </a:r>
            <a:br>
              <a:rPr lang="hr-HR" b="1" dirty="0" smtClean="0">
                <a:solidFill>
                  <a:schemeClr val="tx1"/>
                </a:solidFill>
              </a:rPr>
            </a:br>
            <a:r>
              <a:rPr lang="hr-HR" b="1" dirty="0" smtClean="0">
                <a:solidFill>
                  <a:schemeClr val="tx1"/>
                </a:solidFill>
              </a:rPr>
              <a:t>kvalitetnog istraživanja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2420888"/>
            <a:ext cx="7408862" cy="3705275"/>
          </a:xfrm>
        </p:spPr>
        <p:txBody>
          <a:bodyPr/>
          <a:lstStyle/>
          <a:p>
            <a:r>
              <a:rPr lang="hr-HR" b="1" dirty="0" smtClean="0"/>
              <a:t>Istraživanje </a:t>
            </a:r>
            <a:r>
              <a:rPr lang="hr-HR" b="1" dirty="0" smtClean="0"/>
              <a:t>smo proveli </a:t>
            </a:r>
            <a:r>
              <a:rPr lang="hr-HR" b="1" dirty="0" smtClean="0"/>
              <a:t>na uzorku od </a:t>
            </a:r>
            <a:r>
              <a:rPr lang="hr-HR" b="1" dirty="0" smtClean="0"/>
              <a:t>78</a:t>
            </a:r>
            <a:r>
              <a:rPr lang="hr-HR" b="1" dirty="0" smtClean="0"/>
              <a:t> </a:t>
            </a:r>
            <a:r>
              <a:rPr lang="hr-HR" b="1" dirty="0" smtClean="0"/>
              <a:t>ispitanika</a:t>
            </a:r>
          </a:p>
          <a:p>
            <a:r>
              <a:rPr lang="hr-HR" b="1" dirty="0" smtClean="0"/>
              <a:t>Anketirali smo </a:t>
            </a:r>
            <a:r>
              <a:rPr lang="hr-HR" b="1" dirty="0" smtClean="0"/>
              <a:t>članove obitelji (roditelji, braća i sestre, članove bliže obitelji), prijatelje, druge učenike škole, druge građane (susjedi, poznanici)</a:t>
            </a:r>
          </a:p>
          <a:p>
            <a:r>
              <a:rPr lang="hr-HR" b="1" dirty="0" smtClean="0"/>
              <a:t>Svaki učenik </a:t>
            </a:r>
            <a:r>
              <a:rPr lang="hr-HR" b="1" dirty="0" smtClean="0"/>
              <a:t>anketiraao je 2- </a:t>
            </a:r>
            <a:r>
              <a:rPr lang="hr-HR" b="1" dirty="0" smtClean="0"/>
              <a:t>3 osobe po svom izboru</a:t>
            </a:r>
          </a:p>
          <a:p>
            <a:r>
              <a:rPr lang="hr-HR" b="1" dirty="0" smtClean="0"/>
              <a:t>Anketni upitnik </a:t>
            </a:r>
            <a:r>
              <a:rPr lang="hr-HR" b="1" dirty="0" smtClean="0"/>
              <a:t>je popunjen odmah </a:t>
            </a:r>
            <a:r>
              <a:rPr lang="hr-HR" b="1" dirty="0" smtClean="0"/>
              <a:t>na licu mjesta kako bi se dobili iskreni odgovori bez puno razmišljanja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06686"/>
          </a:xfrm>
        </p:spPr>
        <p:txBody>
          <a:bodyPr/>
          <a:lstStyle/>
          <a:p>
            <a:r>
              <a:rPr lang="hr-HR" sz="5000" b="1" dirty="0" smtClean="0">
                <a:solidFill>
                  <a:schemeClr val="tx1"/>
                </a:solidFill>
              </a:rPr>
              <a:t>Provedba našeg </a:t>
            </a:r>
            <a:br>
              <a:rPr lang="hr-HR" sz="5000" b="1" dirty="0" smtClean="0">
                <a:solidFill>
                  <a:schemeClr val="tx1"/>
                </a:solidFill>
              </a:rPr>
            </a:br>
            <a:r>
              <a:rPr lang="hr-HR" sz="5000" b="1" dirty="0" smtClean="0">
                <a:solidFill>
                  <a:schemeClr val="tx1"/>
                </a:solidFill>
              </a:rPr>
              <a:t>početnog istraživanja</a:t>
            </a:r>
            <a:endParaRPr lang="hr-HR" sz="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2420888"/>
            <a:ext cx="7408862" cy="3705275"/>
          </a:xfrm>
        </p:spPr>
        <p:txBody>
          <a:bodyPr/>
          <a:lstStyle/>
          <a:p>
            <a:r>
              <a:rPr lang="hr-HR" b="1" dirty="0" smtClean="0"/>
              <a:t>Rok za provedbu istraživanja i vraćanje anketnih upitnika je </a:t>
            </a:r>
            <a:r>
              <a:rPr lang="hr-HR" b="1" dirty="0" smtClean="0"/>
              <a:t>bio prvi nastavni dan u 2. polugodištu</a:t>
            </a:r>
            <a:endParaRPr lang="hr-HR" b="1" dirty="0" smtClean="0"/>
          </a:p>
          <a:p>
            <a:r>
              <a:rPr lang="hr-HR" b="1" dirty="0" smtClean="0"/>
              <a:t>Nakon prikupljanja upitnika učenici </a:t>
            </a:r>
            <a:r>
              <a:rPr lang="hr-HR" b="1" dirty="0" smtClean="0"/>
              <a:t>su </a:t>
            </a:r>
            <a:r>
              <a:rPr lang="hr-HR" b="1" dirty="0" smtClean="0"/>
              <a:t>uz pomoć učitelja </a:t>
            </a:r>
            <a:r>
              <a:rPr lang="hr-HR" b="1" dirty="0" smtClean="0"/>
              <a:t>proveli </a:t>
            </a:r>
            <a:r>
              <a:rPr lang="hr-HR" b="1" dirty="0" smtClean="0"/>
              <a:t>obradu prikupljenih </a:t>
            </a:r>
            <a:r>
              <a:rPr lang="hr-HR" b="1" dirty="0" smtClean="0"/>
              <a:t>podataka</a:t>
            </a:r>
            <a:endParaRPr lang="hr-HR" b="1" dirty="0" smtClean="0"/>
          </a:p>
          <a:p>
            <a:r>
              <a:rPr lang="hr-HR" b="1" dirty="0" smtClean="0"/>
              <a:t>Temeljem rezultata istraživanja učenici </a:t>
            </a:r>
            <a:r>
              <a:rPr lang="hr-HR" b="1" dirty="0" smtClean="0"/>
              <a:t>su izradili </a:t>
            </a:r>
            <a:r>
              <a:rPr lang="hr-HR" b="1" dirty="0" smtClean="0"/>
              <a:t>tablice i grafikone</a:t>
            </a:r>
          </a:p>
          <a:p>
            <a:r>
              <a:rPr lang="hr-HR" b="1" dirty="0" smtClean="0"/>
              <a:t>Rezultati </a:t>
            </a:r>
            <a:r>
              <a:rPr lang="hr-HR" b="1" dirty="0" smtClean="0"/>
              <a:t>istraživanja </a:t>
            </a:r>
            <a:r>
              <a:rPr lang="hr-HR" b="1" dirty="0" smtClean="0"/>
              <a:t>bit će predstavljeni ostalim učenicima i upravi škole.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06686"/>
          </a:xfrm>
        </p:spPr>
        <p:txBody>
          <a:bodyPr/>
          <a:lstStyle/>
          <a:p>
            <a:r>
              <a:rPr lang="hr-HR" sz="5000" b="1" dirty="0" smtClean="0">
                <a:solidFill>
                  <a:schemeClr val="tx1"/>
                </a:solidFill>
              </a:rPr>
              <a:t>Provedba našeg </a:t>
            </a:r>
            <a:br>
              <a:rPr lang="hr-HR" sz="5000" b="1" dirty="0" smtClean="0">
                <a:solidFill>
                  <a:schemeClr val="tx1"/>
                </a:solidFill>
              </a:rPr>
            </a:br>
            <a:r>
              <a:rPr lang="hr-HR" sz="5000" b="1" dirty="0" smtClean="0">
                <a:solidFill>
                  <a:schemeClr val="tx1"/>
                </a:solidFill>
              </a:rPr>
              <a:t>početnog istraživanja</a:t>
            </a:r>
            <a:endParaRPr lang="hr-HR" sz="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51520" y="3212976"/>
            <a:ext cx="3712840" cy="1905001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 smtClean="0"/>
              <a:t>Anketni upitnik </a:t>
            </a:r>
          </a:p>
          <a:p>
            <a:pPr algn="ctr"/>
            <a:r>
              <a:rPr lang="hr-HR" sz="2400" b="1" dirty="0" smtClean="0"/>
              <a:t>za provedbu </a:t>
            </a:r>
          </a:p>
          <a:p>
            <a:pPr algn="ctr"/>
            <a:r>
              <a:rPr lang="hr-HR" sz="2400" b="1" dirty="0" smtClean="0"/>
              <a:t>inicijalnog istraživanja </a:t>
            </a:r>
          </a:p>
          <a:p>
            <a:pPr algn="ctr"/>
            <a:r>
              <a:rPr lang="hr-HR" sz="2400" b="1" dirty="0" smtClean="0"/>
              <a:t>o pokretanju školske firme</a:t>
            </a:r>
            <a:endParaRPr lang="hr-HR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556792"/>
            <a:ext cx="3784848" cy="1252728"/>
          </a:xfrm>
        </p:spPr>
        <p:txBody>
          <a:bodyPr/>
          <a:lstStyle/>
          <a:p>
            <a:pPr algn="ctr"/>
            <a:r>
              <a:rPr lang="hr-HR" sz="4000" b="1" dirty="0" smtClean="0"/>
              <a:t>Anketni </a:t>
            </a:r>
            <a:br>
              <a:rPr lang="hr-HR" sz="4000" b="1" dirty="0" smtClean="0"/>
            </a:br>
            <a:r>
              <a:rPr lang="hr-HR" sz="4000" b="1" dirty="0" smtClean="0"/>
              <a:t>upitnik</a:t>
            </a:r>
            <a:endParaRPr lang="hr-HR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22" y="64265"/>
            <a:ext cx="4907466" cy="6691998"/>
          </a:xfrm>
        </p:spPr>
      </p:pic>
    </p:spTree>
    <p:extLst>
      <p:ext uri="{BB962C8B-B14F-4D97-AF65-F5344CB8AC3E}">
        <p14:creationId xmlns:p14="http://schemas.microsoft.com/office/powerpoint/2010/main" val="41432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472608"/>
          </a:xfrm>
        </p:spPr>
        <p:txBody>
          <a:bodyPr/>
          <a:lstStyle/>
          <a:p>
            <a:r>
              <a:rPr lang="hr-HR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REZULTATI ISTRAŽIVANJA</a:t>
            </a:r>
            <a:endParaRPr lang="hr-HR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2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504</Words>
  <Application>Microsoft Office PowerPoint</Application>
  <PresentationFormat>On-screen Show (4:3)</PresentationFormat>
  <Paragraphs>69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Valni oblik</vt:lpstr>
      <vt:lpstr>Market research results</vt:lpstr>
      <vt:lpstr>ISTRAŽIVANJE TRŽIŠTA</vt:lpstr>
      <vt:lpstr>Načini istraživanja tržišta</vt:lpstr>
      <vt:lpstr>Upute za provedbu  kvalitetnog istraživanja</vt:lpstr>
      <vt:lpstr>Upute za provedbu  kvalitetnog istraživanja</vt:lpstr>
      <vt:lpstr>Provedba našeg  početnog istraživanja</vt:lpstr>
      <vt:lpstr>Provedba našeg  početnog istraživanja</vt:lpstr>
      <vt:lpstr>Anketni  upitnik</vt:lpstr>
      <vt:lpstr>REZULTATI ISTRAŽIVANJA</vt:lpstr>
      <vt:lpstr>Uzorak istraživanja</vt:lpstr>
      <vt:lpstr>Pitanje br. 3</vt:lpstr>
      <vt:lpstr>Pitanje br. 4</vt:lpstr>
      <vt:lpstr>Pitanje br. 5</vt:lpstr>
      <vt:lpstr>Pitanje br. 6 Koje od navedenih suvenira biste voljeli da postoje s motivima Grada Gline?</vt:lpstr>
      <vt:lpstr>PowerPoint Presentation</vt:lpstr>
      <vt:lpstr>Pitanje br. 7 Koliko ste spremni  platiti za suvenir?</vt:lpstr>
      <vt:lpstr>PowerPoint Presentation</vt:lpstr>
      <vt:lpstr>Pitanje br. 8 Što vam je najvažnije  kod kupnje suvenira?</vt:lpstr>
      <vt:lpstr>PowerPoint Presentation</vt:lpstr>
      <vt:lpstr>Zaključak istraživanja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Reduce, reuse, recycle in our school &amp; local comunity</dc:title>
  <dc:creator>laptop4</dc:creator>
  <cp:lastModifiedBy>laptop4</cp:lastModifiedBy>
  <cp:revision>65</cp:revision>
  <dcterms:created xsi:type="dcterms:W3CDTF">2015-10-22T12:59:49Z</dcterms:created>
  <dcterms:modified xsi:type="dcterms:W3CDTF">2018-02-28T16:45:09Z</dcterms:modified>
</cp:coreProperties>
</file>